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56" r:id="rId5"/>
    <p:sldId id="293" r:id="rId6"/>
    <p:sldId id="285" r:id="rId7"/>
    <p:sldId id="286" r:id="rId8"/>
    <p:sldId id="284" r:id="rId9"/>
    <p:sldId id="297" r:id="rId10"/>
    <p:sldId id="263" r:id="rId11"/>
    <p:sldId id="290" r:id="rId12"/>
    <p:sldId id="291" r:id="rId13"/>
    <p:sldId id="292" r:id="rId14"/>
    <p:sldId id="296" r:id="rId15"/>
    <p:sldId id="288" r:id="rId16"/>
    <p:sldId id="287" r:id="rId17"/>
    <p:sldId id="298" r:id="rId18"/>
    <p:sldId id="268" r:id="rId19"/>
    <p:sldId id="270" r:id="rId20"/>
    <p:sldId id="271" r:id="rId21"/>
    <p:sldId id="274" r:id="rId22"/>
    <p:sldId id="262" r:id="rId23"/>
    <p:sldId id="301" r:id="rId24"/>
    <p:sldId id="264" r:id="rId25"/>
    <p:sldId id="302" r:id="rId26"/>
  </p:sldIdLst>
  <p:sldSz cx="9144000" cy="6858000" type="screen4x3"/>
  <p:notesSz cx="6888163" cy="100187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00" autoAdjust="0"/>
    <p:restoredTop sz="80072" autoAdjust="0"/>
  </p:normalViewPr>
  <p:slideViewPr>
    <p:cSldViewPr>
      <p:cViewPr varScale="1">
        <p:scale>
          <a:sx n="59" d="100"/>
          <a:sy n="59" d="100"/>
        </p:scale>
        <p:origin x="174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136"/>
    </p:cViewPr>
  </p:sorterViewPr>
  <p:notesViewPr>
    <p:cSldViewPr>
      <p:cViewPr varScale="1">
        <p:scale>
          <a:sx n="66" d="100"/>
          <a:sy n="66" d="100"/>
        </p:scale>
        <p:origin x="-3300" y="-114"/>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endParaRPr lang="nb-NO"/>
          </a:p>
        </p:txBody>
      </p:sp>
      <p:sp>
        <p:nvSpPr>
          <p:cNvPr id="3" name="Plassholder for dato 2"/>
          <p:cNvSpPr>
            <a:spLocks noGrp="1"/>
          </p:cNvSpPr>
          <p:nvPr>
            <p:ph type="dt" sz="quarter" idx="1"/>
          </p:nvPr>
        </p:nvSpPr>
        <p:spPr>
          <a:xfrm>
            <a:off x="3901698" y="0"/>
            <a:ext cx="2984871" cy="500936"/>
          </a:xfrm>
          <a:prstGeom prst="rect">
            <a:avLst/>
          </a:prstGeom>
        </p:spPr>
        <p:txBody>
          <a:bodyPr vert="horz" lIns="96606" tIns="48303" rIns="96606" bIns="48303" rtlCol="0"/>
          <a:lstStyle>
            <a:lvl1pPr algn="r">
              <a:defRPr sz="1300"/>
            </a:lvl1pPr>
          </a:lstStyle>
          <a:p>
            <a:fld id="{8D07B65C-642F-45F0-AEE9-C1722CC8411B}" type="datetimeFigureOut">
              <a:rPr lang="nb-NO" smtClean="0"/>
              <a:pPr/>
              <a:t>16.10.2014</a:t>
            </a:fld>
            <a:endParaRPr lang="nb-NO"/>
          </a:p>
        </p:txBody>
      </p:sp>
      <p:sp>
        <p:nvSpPr>
          <p:cNvPr id="4" name="Plassholder for bunntekst 3"/>
          <p:cNvSpPr>
            <a:spLocks noGrp="1"/>
          </p:cNvSpPr>
          <p:nvPr>
            <p:ph type="ftr" sz="quarter" idx="2"/>
          </p:nvPr>
        </p:nvSpPr>
        <p:spPr>
          <a:xfrm>
            <a:off x="0" y="9516038"/>
            <a:ext cx="2984871" cy="500936"/>
          </a:xfrm>
          <a:prstGeom prst="rect">
            <a:avLst/>
          </a:prstGeom>
        </p:spPr>
        <p:txBody>
          <a:bodyPr vert="horz" lIns="96606" tIns="48303" rIns="96606" bIns="48303" rtlCol="0" anchor="b"/>
          <a:lstStyle>
            <a:lvl1pPr algn="l">
              <a:defRPr sz="1300"/>
            </a:lvl1pPr>
          </a:lstStyle>
          <a:p>
            <a:endParaRPr lang="nb-NO"/>
          </a:p>
        </p:txBody>
      </p:sp>
      <p:sp>
        <p:nvSpPr>
          <p:cNvPr id="5" name="Plassholder for lysbildenummer 4"/>
          <p:cNvSpPr>
            <a:spLocks noGrp="1"/>
          </p:cNvSpPr>
          <p:nvPr>
            <p:ph type="sldNum" sz="quarter" idx="3"/>
          </p:nvPr>
        </p:nvSpPr>
        <p:spPr>
          <a:xfrm>
            <a:off x="3901698" y="9516038"/>
            <a:ext cx="2984871" cy="500936"/>
          </a:xfrm>
          <a:prstGeom prst="rect">
            <a:avLst/>
          </a:prstGeom>
        </p:spPr>
        <p:txBody>
          <a:bodyPr vert="horz" lIns="96606" tIns="48303" rIns="96606" bIns="48303" rtlCol="0" anchor="b"/>
          <a:lstStyle>
            <a:lvl1pPr algn="r">
              <a:defRPr sz="1300"/>
            </a:lvl1pPr>
          </a:lstStyle>
          <a:p>
            <a:fld id="{AE98E756-D370-421D-A2BC-C017994981DF}" type="slidenum">
              <a:rPr lang="nb-NO" smtClean="0"/>
              <a:pPr/>
              <a:t>‹#›</a:t>
            </a:fld>
            <a:endParaRPr lang="nb-NO"/>
          </a:p>
        </p:txBody>
      </p:sp>
    </p:spTree>
    <p:extLst>
      <p:ext uri="{BB962C8B-B14F-4D97-AF65-F5344CB8AC3E}">
        <p14:creationId xmlns:p14="http://schemas.microsoft.com/office/powerpoint/2010/main" val="1964470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84871" cy="500936"/>
          </a:xfrm>
          <a:prstGeom prst="rect">
            <a:avLst/>
          </a:prstGeom>
        </p:spPr>
        <p:txBody>
          <a:bodyPr vert="horz" lIns="96606" tIns="48303" rIns="96606" bIns="48303" rtlCol="0"/>
          <a:lstStyle>
            <a:lvl1pPr algn="l">
              <a:defRPr sz="1300"/>
            </a:lvl1pPr>
          </a:lstStyle>
          <a:p>
            <a:endParaRPr lang="nb-NO"/>
          </a:p>
        </p:txBody>
      </p:sp>
      <p:sp>
        <p:nvSpPr>
          <p:cNvPr id="3" name="Plassholder for dato 2"/>
          <p:cNvSpPr>
            <a:spLocks noGrp="1"/>
          </p:cNvSpPr>
          <p:nvPr>
            <p:ph type="dt" idx="1"/>
          </p:nvPr>
        </p:nvSpPr>
        <p:spPr>
          <a:xfrm>
            <a:off x="3901698" y="0"/>
            <a:ext cx="2984871" cy="500936"/>
          </a:xfrm>
          <a:prstGeom prst="rect">
            <a:avLst/>
          </a:prstGeom>
        </p:spPr>
        <p:txBody>
          <a:bodyPr vert="horz" lIns="96606" tIns="48303" rIns="96606" bIns="48303" rtlCol="0"/>
          <a:lstStyle>
            <a:lvl1pPr algn="r">
              <a:defRPr sz="1300"/>
            </a:lvl1pPr>
          </a:lstStyle>
          <a:p>
            <a:fld id="{516A493D-E250-423E-965C-936374F8FBB8}" type="datetimeFigureOut">
              <a:rPr lang="nb-NO" smtClean="0"/>
              <a:pPr/>
              <a:t>16.10.2014</a:t>
            </a:fld>
            <a:endParaRPr lang="nb-NO"/>
          </a:p>
        </p:txBody>
      </p:sp>
      <p:sp>
        <p:nvSpPr>
          <p:cNvPr id="4" name="Plassholder for lysbilde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06" tIns="48303" rIns="96606" bIns="48303" rtlCol="0" anchor="ctr"/>
          <a:lstStyle/>
          <a:p>
            <a:endParaRPr lang="nb-NO"/>
          </a:p>
        </p:txBody>
      </p:sp>
      <p:sp>
        <p:nvSpPr>
          <p:cNvPr id="5" name="Plassholder for notater 4"/>
          <p:cNvSpPr>
            <a:spLocks noGrp="1"/>
          </p:cNvSpPr>
          <p:nvPr>
            <p:ph type="body" sz="quarter" idx="3"/>
          </p:nvPr>
        </p:nvSpPr>
        <p:spPr>
          <a:xfrm>
            <a:off x="688817" y="4758889"/>
            <a:ext cx="5510530" cy="4508421"/>
          </a:xfrm>
          <a:prstGeom prst="rect">
            <a:avLst/>
          </a:prstGeom>
        </p:spPr>
        <p:txBody>
          <a:bodyPr vert="horz" lIns="96606" tIns="48303" rIns="96606" bIns="48303"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516038"/>
            <a:ext cx="2984871" cy="500936"/>
          </a:xfrm>
          <a:prstGeom prst="rect">
            <a:avLst/>
          </a:prstGeom>
        </p:spPr>
        <p:txBody>
          <a:bodyPr vert="horz" lIns="96606" tIns="48303" rIns="96606" bIns="48303" rtlCol="0" anchor="b"/>
          <a:lstStyle>
            <a:lvl1pPr algn="l">
              <a:defRPr sz="1300"/>
            </a:lvl1pPr>
          </a:lstStyle>
          <a:p>
            <a:endParaRPr lang="nb-NO"/>
          </a:p>
        </p:txBody>
      </p:sp>
      <p:sp>
        <p:nvSpPr>
          <p:cNvPr id="7" name="Plassholder for lysbildenummer 6"/>
          <p:cNvSpPr>
            <a:spLocks noGrp="1"/>
          </p:cNvSpPr>
          <p:nvPr>
            <p:ph type="sldNum" sz="quarter" idx="5"/>
          </p:nvPr>
        </p:nvSpPr>
        <p:spPr>
          <a:xfrm>
            <a:off x="3901698" y="9516038"/>
            <a:ext cx="2984871" cy="500936"/>
          </a:xfrm>
          <a:prstGeom prst="rect">
            <a:avLst/>
          </a:prstGeom>
        </p:spPr>
        <p:txBody>
          <a:bodyPr vert="horz" lIns="96606" tIns="48303" rIns="96606" bIns="48303" rtlCol="0" anchor="b"/>
          <a:lstStyle>
            <a:lvl1pPr algn="r">
              <a:defRPr sz="1300"/>
            </a:lvl1pPr>
          </a:lstStyle>
          <a:p>
            <a:fld id="{DF17EB5C-2F58-4106-834F-852A110F891F}" type="slidenum">
              <a:rPr lang="nb-NO" smtClean="0"/>
              <a:pPr/>
              <a:t>‹#›</a:t>
            </a:fld>
            <a:endParaRPr lang="nb-NO"/>
          </a:p>
        </p:txBody>
      </p:sp>
    </p:spTree>
    <p:extLst>
      <p:ext uri="{BB962C8B-B14F-4D97-AF65-F5344CB8AC3E}">
        <p14:creationId xmlns:p14="http://schemas.microsoft.com/office/powerpoint/2010/main" val="167797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Presentasjon</a:t>
            </a:r>
            <a:r>
              <a:rPr lang="nb-NO" baseline="0" dirty="0" smtClean="0"/>
              <a:t> av meg</a:t>
            </a:r>
            <a:endParaRPr lang="nb-NO" dirty="0" smtClean="0"/>
          </a:p>
          <a:p>
            <a:endParaRPr lang="nb-NO" dirty="0" smtClean="0"/>
          </a:p>
          <a:p>
            <a:r>
              <a:rPr lang="nb-NO" dirty="0" smtClean="0"/>
              <a:t>Temaet oppstår fordi deltakelse i skolen </a:t>
            </a:r>
            <a:br>
              <a:rPr lang="nb-NO" dirty="0" smtClean="0"/>
            </a:br>
            <a:r>
              <a:rPr lang="nb-NO" dirty="0" smtClean="0"/>
              <a:t>ikke er for alle</a:t>
            </a:r>
          </a:p>
          <a:p>
            <a:endParaRPr lang="nb-NO" dirty="0" smtClean="0"/>
          </a:p>
          <a:p>
            <a:r>
              <a:rPr lang="nb-NO" baseline="0" dirty="0" smtClean="0"/>
              <a:t>Temaet handler om Menneskerettigheter/rett til læring, det handler om skolers og læreres syn på og refleksjon over hva god læring er og hva det betyr for den enkelte elev og hvordan ulike forståelser for læring, og forståelser for hvordan undervisning påvirker og endrer samfunnet – vårt verdensberømte gode demokrati. </a:t>
            </a:r>
          </a:p>
          <a:p>
            <a:endParaRPr lang="nb-NO" baseline="0" dirty="0" smtClean="0"/>
          </a:p>
          <a:p>
            <a:r>
              <a:rPr lang="nb-NO" baseline="0" dirty="0" smtClean="0"/>
              <a:t>I siste del av framlegget vil jeg komme inn på hva forskning omkring muligheter og barrierer for deltakelse i skolen for alle elever viser. Noen skoler og lærere klarer å skape et inkluderende læringsfellesskap for alle elever.  Hvilke mulighetsbetingelser har disse skolene sett og tatt i bruk.   </a:t>
            </a:r>
            <a:r>
              <a:rPr lang="nb-NO" dirty="0" smtClean="0"/>
              <a:t> </a:t>
            </a:r>
          </a:p>
          <a:p>
            <a:endParaRPr lang="nb-NO" dirty="0" smtClean="0"/>
          </a:p>
          <a:p>
            <a:r>
              <a:rPr lang="nb-NO" dirty="0" smtClean="0"/>
              <a:t/>
            </a:r>
            <a:br>
              <a:rPr lang="nb-NO" dirty="0" smtClean="0"/>
            </a:br>
            <a:endParaRPr lang="nb-NO" dirty="0" smtClean="0"/>
          </a:p>
          <a:p>
            <a:endParaRPr lang="nb-NO" dirty="0"/>
          </a:p>
        </p:txBody>
      </p:sp>
      <p:sp>
        <p:nvSpPr>
          <p:cNvPr id="4" name="Plassholder for lysbildenummer 3"/>
          <p:cNvSpPr>
            <a:spLocks noGrp="1"/>
          </p:cNvSpPr>
          <p:nvPr>
            <p:ph type="sldNum" sz="quarter" idx="10"/>
          </p:nvPr>
        </p:nvSpPr>
        <p:spPr/>
        <p:txBody>
          <a:bodyPr/>
          <a:lstStyle/>
          <a:p>
            <a:fld id="{DF17EB5C-2F58-4106-834F-852A110F891F}" type="slidenum">
              <a:rPr lang="nb-NO" smtClean="0"/>
              <a:pPr/>
              <a:t>1</a:t>
            </a:fld>
            <a:endParaRPr lang="nb-NO"/>
          </a:p>
        </p:txBody>
      </p:sp>
    </p:spTree>
    <p:extLst>
      <p:ext uri="{BB962C8B-B14F-4D97-AF65-F5344CB8AC3E}">
        <p14:creationId xmlns:p14="http://schemas.microsoft.com/office/powerpoint/2010/main" val="1237662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DF17EB5C-2F58-4106-834F-852A110F891F}" type="slidenum">
              <a:rPr lang="nb-NO" smtClean="0"/>
              <a:pPr/>
              <a:t>10</a:t>
            </a:fld>
            <a:endParaRPr lang="nb-NO"/>
          </a:p>
        </p:txBody>
      </p:sp>
    </p:spTree>
    <p:extLst>
      <p:ext uri="{BB962C8B-B14F-4D97-AF65-F5344CB8AC3E}">
        <p14:creationId xmlns:p14="http://schemas.microsoft.com/office/powerpoint/2010/main" val="2675464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F17EB5C-2F58-4106-834F-852A110F891F}" type="slidenum">
              <a:rPr lang="nb-NO" smtClean="0"/>
              <a:pPr/>
              <a:t>11</a:t>
            </a:fld>
            <a:endParaRPr lang="nb-NO"/>
          </a:p>
        </p:txBody>
      </p:sp>
    </p:spTree>
    <p:extLst>
      <p:ext uri="{BB962C8B-B14F-4D97-AF65-F5344CB8AC3E}">
        <p14:creationId xmlns:p14="http://schemas.microsoft.com/office/powerpoint/2010/main" val="1498961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smtClean="0"/>
              <a:t>Hvems</a:t>
            </a:r>
            <a:r>
              <a:rPr lang="nb-NO" dirty="0" smtClean="0"/>
              <a:t> «skyld» er det at en elev ikke har tilfredsstillende</a:t>
            </a:r>
            <a:r>
              <a:rPr lang="nb-NO" baseline="0" dirty="0" smtClean="0"/>
              <a:t> utbytte av opplæringa? Eleven, lærere, tilrettelegging????</a:t>
            </a:r>
          </a:p>
          <a:p>
            <a:endParaRPr lang="nb-NO" baseline="0" dirty="0" smtClean="0"/>
          </a:p>
          <a:p>
            <a:r>
              <a:rPr lang="nb-NO" baseline="0" dirty="0" smtClean="0"/>
              <a:t>En </a:t>
            </a:r>
            <a:r>
              <a:rPr lang="nb-NO" baseline="0" dirty="0" err="1" smtClean="0"/>
              <a:t>lærervanske</a:t>
            </a:r>
            <a:r>
              <a:rPr lang="nb-NO" baseline="0" dirty="0" smtClean="0"/>
              <a:t> heller enn en lærevanske?</a:t>
            </a:r>
            <a:endParaRPr lang="nb-NO" dirty="0"/>
          </a:p>
        </p:txBody>
      </p:sp>
      <p:sp>
        <p:nvSpPr>
          <p:cNvPr id="4" name="Plassholder for lysbildenummer 3"/>
          <p:cNvSpPr>
            <a:spLocks noGrp="1"/>
          </p:cNvSpPr>
          <p:nvPr>
            <p:ph type="sldNum" sz="quarter" idx="10"/>
          </p:nvPr>
        </p:nvSpPr>
        <p:spPr/>
        <p:txBody>
          <a:bodyPr/>
          <a:lstStyle/>
          <a:p>
            <a:fld id="{DF17EB5C-2F58-4106-834F-852A110F891F}" type="slidenum">
              <a:rPr lang="nb-NO" smtClean="0"/>
              <a:pPr/>
              <a:t>12</a:t>
            </a:fld>
            <a:endParaRPr lang="nb-NO"/>
          </a:p>
        </p:txBody>
      </p:sp>
    </p:spTree>
    <p:extLst>
      <p:ext uri="{BB962C8B-B14F-4D97-AF65-F5344CB8AC3E}">
        <p14:creationId xmlns:p14="http://schemas.microsoft.com/office/powerpoint/2010/main" val="3530412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DF17EB5C-2F58-4106-834F-852A110F891F}" type="slidenum">
              <a:rPr lang="nb-NO" smtClean="0"/>
              <a:pPr/>
              <a:t>13</a:t>
            </a:fld>
            <a:endParaRPr lang="nb-NO"/>
          </a:p>
        </p:txBody>
      </p:sp>
    </p:spTree>
    <p:extLst>
      <p:ext uri="{BB962C8B-B14F-4D97-AF65-F5344CB8AC3E}">
        <p14:creationId xmlns:p14="http://schemas.microsoft.com/office/powerpoint/2010/main" val="1697126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Ca. 50.000 elever mottar spesialundervisning (GSI)</a:t>
            </a:r>
          </a:p>
          <a:p>
            <a:r>
              <a:rPr lang="nb-NO" dirty="0" smtClean="0"/>
              <a:t>Ca. 40.000 elever mottar spesialundervisning alene eller på gruppe med 2-5 elever (GSI)</a:t>
            </a:r>
          </a:p>
          <a:p>
            <a:r>
              <a:rPr lang="nb-NO" dirty="0" smtClean="0"/>
              <a:t>Ca. 1/3 av </a:t>
            </a:r>
            <a:r>
              <a:rPr lang="nb-NO" dirty="0" err="1" smtClean="0"/>
              <a:t>spes.und</a:t>
            </a:r>
            <a:r>
              <a:rPr lang="nb-NO" dirty="0" smtClean="0"/>
              <a:t>. utføres av assistenter (</a:t>
            </a:r>
            <a:r>
              <a:rPr lang="nb-NO" dirty="0" err="1" smtClean="0"/>
              <a:t>Hausstätter</a:t>
            </a:r>
            <a:r>
              <a:rPr lang="nb-NO" dirty="0" smtClean="0"/>
              <a:t> &amp; Nordahl, 2013)</a:t>
            </a:r>
          </a:p>
          <a:p>
            <a:r>
              <a:rPr lang="nb-NO" dirty="0" smtClean="0"/>
              <a:t>Ny kolonne fra 2014: </a:t>
            </a:r>
            <a:r>
              <a:rPr lang="nb-NO" dirty="0" err="1" smtClean="0"/>
              <a:t>sps.und</a:t>
            </a:r>
            <a:r>
              <a:rPr lang="nb-NO" dirty="0" smtClean="0"/>
              <a:t>. I klassen </a:t>
            </a:r>
            <a:r>
              <a:rPr lang="nb-NO" dirty="0" smtClean="0">
                <a:sym typeface="Wingdings" panose="05000000000000000000" pitchFamily="2" charset="2"/>
              </a:rPr>
              <a:t></a:t>
            </a:r>
            <a:endParaRPr lang="nb-NO" dirty="0" smtClean="0"/>
          </a:p>
          <a:p>
            <a:endParaRPr lang="nb-NO" dirty="0" smtClean="0"/>
          </a:p>
          <a:p>
            <a:pPr defTabSz="966064">
              <a:defRPr/>
            </a:pPr>
            <a:r>
              <a:rPr lang="nb-NO" sz="1300" dirty="0" smtClean="0"/>
              <a:t>Hva gjør vi når vi fratar noen barn muligheter til å delta, samhandle og kommunisere med et mangfold av jevnaldrende? </a:t>
            </a:r>
          </a:p>
          <a:p>
            <a:endParaRPr lang="nb-NO" dirty="0" smtClean="0"/>
          </a:p>
          <a:p>
            <a:r>
              <a:rPr lang="nb-NO" dirty="0" smtClean="0"/>
              <a:t>Mangfoldet</a:t>
            </a:r>
            <a:r>
              <a:rPr lang="nb-NO" baseline="0" dirty="0" smtClean="0"/>
              <a:t> i den ordinære skolen skal lære oss å tolerere, respektere forskjellighet blant mennesker, og også se forskjellighet som en berikelse (Befring). </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DF17EB5C-2F58-4106-834F-852A110F891F}" type="slidenum">
              <a:rPr lang="nb-NO" smtClean="0"/>
              <a:pPr/>
              <a:t>14</a:t>
            </a:fld>
            <a:endParaRPr lang="nb-NO"/>
          </a:p>
        </p:txBody>
      </p:sp>
    </p:spTree>
    <p:extLst>
      <p:ext uri="{BB962C8B-B14F-4D97-AF65-F5344CB8AC3E}">
        <p14:creationId xmlns:p14="http://schemas.microsoft.com/office/powerpoint/2010/main" val="2289367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66064"/>
            <a:r>
              <a:rPr lang="nb-NO" sz="1300" i="1" dirty="0"/>
              <a:t>Uavhengig av rettigheter og lovverk er deltakelse, samhandling og kommunikasjon med andre, en viktig del av det å være menneske. For barn og unge er det ekstra viktig å være sammen med andre barn og unge. </a:t>
            </a:r>
          </a:p>
          <a:p>
            <a:pPr defTabSz="966064"/>
            <a:endParaRPr lang="nb-NO" sz="1300" i="1" dirty="0"/>
          </a:p>
          <a:p>
            <a:pPr defTabSz="966064"/>
            <a:r>
              <a:rPr lang="nb-NO" sz="1300" i="1" dirty="0"/>
              <a:t>Vi er kulturelle vesener som samspiller med og tenker sammen med andre mennesker i hverdagslige aktiviteter…vi lever i en sosiokulturell virkelighet med tilgang til ulike typer hjelpemidler og verktøy som kan bringe oss langt utenfor de grensene som våre biologiske forutsetninger setter opp </a:t>
            </a:r>
            <a:r>
              <a:rPr lang="nb-NO" sz="1300" dirty="0"/>
              <a:t>(</a:t>
            </a:r>
            <a:r>
              <a:rPr lang="nb-NO" sz="1300" dirty="0" err="1"/>
              <a:t>Säljö</a:t>
            </a:r>
            <a:r>
              <a:rPr lang="nb-NO" sz="1300" dirty="0"/>
              <a:t> 2001, s.17).</a:t>
            </a:r>
          </a:p>
          <a:p>
            <a:pPr defTabSz="966064"/>
            <a:endParaRPr lang="nb-NO" sz="1300" dirty="0"/>
          </a:p>
          <a:p>
            <a:endParaRPr lang="nb-NO" dirty="0"/>
          </a:p>
        </p:txBody>
      </p:sp>
      <p:sp>
        <p:nvSpPr>
          <p:cNvPr id="4" name="Plassholder for lysbildenummer 3"/>
          <p:cNvSpPr>
            <a:spLocks noGrp="1"/>
          </p:cNvSpPr>
          <p:nvPr>
            <p:ph type="sldNum" sz="quarter" idx="10"/>
          </p:nvPr>
        </p:nvSpPr>
        <p:spPr/>
        <p:txBody>
          <a:bodyPr/>
          <a:lstStyle/>
          <a:p>
            <a:fld id="{DF17EB5C-2F58-4106-834F-852A110F891F}" type="slidenum">
              <a:rPr lang="nb-NO" smtClean="0"/>
              <a:pPr/>
              <a:t>15</a:t>
            </a:fld>
            <a:endParaRPr lang="nb-NO"/>
          </a:p>
        </p:txBody>
      </p:sp>
    </p:spTree>
    <p:extLst>
      <p:ext uri="{BB962C8B-B14F-4D97-AF65-F5344CB8AC3E}">
        <p14:creationId xmlns:p14="http://schemas.microsoft.com/office/powerpoint/2010/main" val="3252276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66064"/>
            <a:r>
              <a:rPr lang="nb-NO" dirty="0" smtClean="0"/>
              <a:t>…så slipper andre å engasjere seg</a:t>
            </a:r>
          </a:p>
          <a:p>
            <a:endParaRPr lang="nb-NO" dirty="0"/>
          </a:p>
        </p:txBody>
      </p:sp>
      <p:sp>
        <p:nvSpPr>
          <p:cNvPr id="4" name="Plassholder for lysbildenummer 3"/>
          <p:cNvSpPr>
            <a:spLocks noGrp="1"/>
          </p:cNvSpPr>
          <p:nvPr>
            <p:ph type="sldNum" sz="quarter" idx="10"/>
          </p:nvPr>
        </p:nvSpPr>
        <p:spPr/>
        <p:txBody>
          <a:bodyPr/>
          <a:lstStyle/>
          <a:p>
            <a:fld id="{DF17EB5C-2F58-4106-834F-852A110F891F}" type="slidenum">
              <a:rPr lang="nb-NO" smtClean="0"/>
              <a:pPr/>
              <a:t>16</a:t>
            </a:fld>
            <a:endParaRPr lang="nb-NO"/>
          </a:p>
        </p:txBody>
      </p:sp>
    </p:spTree>
    <p:extLst>
      <p:ext uri="{BB962C8B-B14F-4D97-AF65-F5344CB8AC3E}">
        <p14:creationId xmlns:p14="http://schemas.microsoft.com/office/powerpoint/2010/main" val="3839108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300" dirty="0">
                <a:latin typeface="Arial" charset="0"/>
              </a:rPr>
              <a:t>Læringsteoretiske og demokratiske </a:t>
            </a:r>
            <a:r>
              <a:rPr lang="nb-NO" sz="1300" dirty="0" smtClean="0">
                <a:latin typeface="Arial" charset="0"/>
              </a:rPr>
              <a:t>begrunnelser</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smtClean="0">
                <a:latin typeface="Arial" charset="0"/>
              </a:rPr>
              <a:t>1+1 er mer enn 2</a:t>
            </a:r>
          </a:p>
          <a:p>
            <a:pPr>
              <a:buFont typeface="Wingdings" charset="0"/>
              <a:buChar char="ü"/>
            </a:pPr>
            <a:r>
              <a:rPr lang="nb-NO" sz="1200" dirty="0" smtClean="0">
                <a:latin typeface="Arial" charset="0"/>
              </a:rPr>
              <a:t>Barn som er i segregerte opplæringssituasjoner mister noe både faglig og sosialt.</a:t>
            </a:r>
          </a:p>
          <a:p>
            <a:pPr>
              <a:buFont typeface="Wingdings" charset="0"/>
              <a:buChar char="ü"/>
            </a:pPr>
            <a:r>
              <a:rPr lang="nb-NO" sz="1200" dirty="0" smtClean="0">
                <a:latin typeface="Arial" charset="0"/>
              </a:rPr>
              <a:t> Elever som går i ordinære skoler uten medelever med funksjonsnedsettelser mister muligheten til å lære om og verdsette forskjellighet blant mennesker. </a:t>
            </a:r>
          </a:p>
          <a:p>
            <a:pPr>
              <a:buFont typeface="Wingdings" panose="05000000000000000000" pitchFamily="2" charset="2"/>
              <a:buChar char="ü"/>
            </a:pPr>
            <a:r>
              <a:rPr lang="nb-NO" sz="1200" dirty="0" smtClean="0">
                <a:latin typeface="Arial" charset="0"/>
              </a:rPr>
              <a:t>Læring i fellesskap </a:t>
            </a:r>
          </a:p>
          <a:p>
            <a:pPr>
              <a:buFont typeface="Wingdings" panose="05000000000000000000" pitchFamily="2" charset="2"/>
              <a:buChar char="ü"/>
            </a:pPr>
            <a:r>
              <a:rPr lang="nb-NO" sz="1200" dirty="0" smtClean="0">
                <a:latin typeface="Arial" charset="0"/>
              </a:rPr>
              <a:t>Inkludering fremmer demokrati og anerkjennelse av forskjellighet (Allan 2008; </a:t>
            </a:r>
            <a:r>
              <a:rPr lang="nb-NO" sz="1200" dirty="0" err="1" smtClean="0">
                <a:latin typeface="Arial" charset="0"/>
              </a:rPr>
              <a:t>Lingard</a:t>
            </a:r>
            <a:r>
              <a:rPr lang="nb-NO" sz="1200" dirty="0" smtClean="0">
                <a:latin typeface="Arial" charset="0"/>
              </a:rPr>
              <a:t> 2007). </a:t>
            </a:r>
          </a:p>
          <a:p>
            <a:pPr>
              <a:buFont typeface="Wingdings" charset="0"/>
              <a:buChar char="ü"/>
            </a:pPr>
            <a:r>
              <a:rPr lang="nb-NO" sz="1200" dirty="0" smtClean="0">
                <a:latin typeface="Arial" charset="0"/>
              </a:rPr>
              <a:t> Alle fortjener å få vist hverandres personlighet og få sjanse til å utvikle vennskap (Young People </a:t>
            </a:r>
            <a:r>
              <a:rPr lang="nb-NO" sz="1200" dirty="0" err="1" smtClean="0">
                <a:latin typeface="Arial" charset="0"/>
              </a:rPr>
              <a:t>of</a:t>
            </a:r>
            <a:r>
              <a:rPr lang="nb-NO" sz="1200" dirty="0" smtClean="0">
                <a:latin typeface="Arial" charset="0"/>
              </a:rPr>
              <a:t> Great Britain, i Allan 2010).</a:t>
            </a:r>
          </a:p>
          <a:p>
            <a:endParaRPr lang="nb-NO" dirty="0"/>
          </a:p>
        </p:txBody>
      </p:sp>
      <p:sp>
        <p:nvSpPr>
          <p:cNvPr id="4" name="Plassholder for lysbildenummer 3"/>
          <p:cNvSpPr>
            <a:spLocks noGrp="1"/>
          </p:cNvSpPr>
          <p:nvPr>
            <p:ph type="sldNum" sz="quarter" idx="10"/>
          </p:nvPr>
        </p:nvSpPr>
        <p:spPr/>
        <p:txBody>
          <a:bodyPr/>
          <a:lstStyle/>
          <a:p>
            <a:fld id="{DF17EB5C-2F58-4106-834F-852A110F891F}" type="slidenum">
              <a:rPr lang="nb-NO" smtClean="0"/>
              <a:pPr/>
              <a:t>17</a:t>
            </a:fld>
            <a:endParaRPr lang="nb-NO"/>
          </a:p>
        </p:txBody>
      </p:sp>
    </p:spTree>
    <p:extLst>
      <p:ext uri="{BB962C8B-B14F-4D97-AF65-F5344CB8AC3E}">
        <p14:creationId xmlns:p14="http://schemas.microsoft.com/office/powerpoint/2010/main" val="3866454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hangingPunct="1">
              <a:spcBef>
                <a:spcPct val="0"/>
              </a:spcBef>
            </a:pPr>
            <a:r>
              <a:rPr lang="nb-NO" dirty="0" smtClean="0">
                <a:latin typeface="Calibri" charset="0"/>
              </a:rPr>
              <a:t>Weinstein konkluderer med at klasserommet ikke bare er en sosial kontekst der studenter lærer skolefaglige emner. Det er en sosial kontekst der studenter også lærer sosiale emner, om hva som er passende handlinger i ulike kontekster, om en selv som lærende person og ens posisjon i et statushierarki (</a:t>
            </a:r>
            <a:r>
              <a:rPr lang="nb-NO" dirty="0" err="1" smtClean="0">
                <a:latin typeface="Calibri" charset="0"/>
              </a:rPr>
              <a:t>Ohna</a:t>
            </a:r>
            <a:r>
              <a:rPr lang="nb-NO" dirty="0" smtClean="0">
                <a:latin typeface="Calibri" charset="0"/>
              </a:rPr>
              <a:t> m.fl. 2003:53). </a:t>
            </a:r>
          </a:p>
          <a:p>
            <a:pPr eaLnBrk="1" hangingPunct="1">
              <a:spcBef>
                <a:spcPct val="0"/>
              </a:spcBef>
            </a:pPr>
            <a:endParaRPr lang="nb-NO" dirty="0" smtClean="0">
              <a:latin typeface="Calibri" charset="0"/>
            </a:endParaRPr>
          </a:p>
          <a:p>
            <a:pPr>
              <a:defRPr/>
            </a:pPr>
            <a:r>
              <a:rPr lang="nb-NO" b="1" dirty="0" err="1" smtClean="0"/>
              <a:t>Vygotskys</a:t>
            </a:r>
            <a:r>
              <a:rPr lang="nb-NO" b="1" dirty="0" smtClean="0"/>
              <a:t> totrinnsmodell:</a:t>
            </a:r>
          </a:p>
          <a:p>
            <a:pPr>
              <a:buFontTx/>
              <a:buAutoNum type="arabicPeriod"/>
              <a:defRPr/>
            </a:pPr>
            <a:r>
              <a:rPr lang="nb-NO" dirty="0" smtClean="0"/>
              <a:t>Vi er sammen, snakker </a:t>
            </a:r>
          </a:p>
          <a:p>
            <a:pPr>
              <a:defRPr/>
            </a:pPr>
            <a:r>
              <a:rPr lang="nb-NO" dirty="0" smtClean="0"/>
              <a:t>    og samhandler </a:t>
            </a:r>
          </a:p>
          <a:p>
            <a:pPr>
              <a:defRPr/>
            </a:pPr>
            <a:r>
              <a:rPr lang="nb-NO" dirty="0" smtClean="0"/>
              <a:t>2. Indre samtale med </a:t>
            </a:r>
          </a:p>
          <a:p>
            <a:pPr>
              <a:defRPr/>
            </a:pPr>
            <a:r>
              <a:rPr lang="nb-NO" dirty="0" smtClean="0"/>
              <a:t>	oss selv</a:t>
            </a:r>
          </a:p>
          <a:p>
            <a:r>
              <a:rPr lang="nb-NO" dirty="0" smtClean="0"/>
              <a:t>Vi lærer </a:t>
            </a:r>
          </a:p>
          <a:p>
            <a:r>
              <a:rPr lang="nb-NO" dirty="0" smtClean="0"/>
              <a:t>med, av, til hverandre </a:t>
            </a:r>
          </a:p>
          <a:p>
            <a:r>
              <a:rPr lang="nb-NO" sz="1100" dirty="0"/>
              <a:t>Strandberg (2008), </a:t>
            </a:r>
            <a:r>
              <a:rPr lang="ja-JP" altLang="nb-NO" sz="1100" dirty="0"/>
              <a:t>”</a:t>
            </a:r>
            <a:r>
              <a:rPr lang="nb-NO" altLang="ja-JP" sz="1100" dirty="0" err="1"/>
              <a:t>Vygotsky</a:t>
            </a:r>
            <a:r>
              <a:rPr lang="nb-NO" altLang="ja-JP" sz="1100" dirty="0"/>
              <a:t> i praksis</a:t>
            </a:r>
            <a:r>
              <a:rPr lang="ja-JP" altLang="nb-NO" sz="1100" dirty="0"/>
              <a:t>”</a:t>
            </a:r>
            <a:endParaRPr lang="nb-NO" sz="1100" dirty="0"/>
          </a:p>
          <a:p>
            <a:endParaRPr lang="nb-NO" dirty="0"/>
          </a:p>
        </p:txBody>
      </p:sp>
      <p:sp>
        <p:nvSpPr>
          <p:cNvPr id="4" name="Plassholder for lysbildenummer 3"/>
          <p:cNvSpPr>
            <a:spLocks noGrp="1"/>
          </p:cNvSpPr>
          <p:nvPr>
            <p:ph type="sldNum" sz="quarter" idx="10"/>
          </p:nvPr>
        </p:nvSpPr>
        <p:spPr/>
        <p:txBody>
          <a:bodyPr/>
          <a:lstStyle/>
          <a:p>
            <a:fld id="{A9A5463E-3DC6-0840-A556-AC28699403A2}" type="slidenum">
              <a:rPr lang="nb-NO" smtClean="0"/>
              <a:t>18</a:t>
            </a:fld>
            <a:endParaRPr lang="nb-NO"/>
          </a:p>
        </p:txBody>
      </p:sp>
    </p:spTree>
    <p:extLst>
      <p:ext uri="{BB962C8B-B14F-4D97-AF65-F5344CB8AC3E}">
        <p14:creationId xmlns:p14="http://schemas.microsoft.com/office/powerpoint/2010/main" val="16233132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66064">
              <a:defRPr/>
            </a:pPr>
            <a:r>
              <a:rPr lang="nb-NO" dirty="0" smtClean="0"/>
              <a:t>Vi er sosial</a:t>
            </a:r>
            <a:r>
              <a:rPr lang="nb-NO" baseline="0" dirty="0" smtClean="0"/>
              <a:t>e av natur: </a:t>
            </a:r>
            <a:r>
              <a:rPr lang="nb-NO" dirty="0" smtClean="0"/>
              <a:t>Vi trives, lærer og utvikler oss bedre sammen med andre enn alene.  </a:t>
            </a:r>
          </a:p>
          <a:p>
            <a:pPr defTabSz="966064">
              <a:defRPr/>
            </a:pPr>
            <a:endParaRPr lang="nb-NO" dirty="0" smtClean="0"/>
          </a:p>
          <a:p>
            <a:pPr defTabSz="966064">
              <a:defRPr/>
            </a:pPr>
            <a:r>
              <a:rPr lang="nb-NO" dirty="0" smtClean="0"/>
              <a:t>Barnehage og skole; Det snakkes svært mye</a:t>
            </a:r>
            <a:r>
              <a:rPr lang="nb-NO" baseline="0" dirty="0" smtClean="0"/>
              <a:t> om betydningen av lærer – elev-relasjonen, ikke uviktig, men det våre erfaringer og boka vår viser eksempler på er at relasjonen elev-elev er minst like viktig for læring, og helt avgjørende for sosialisering. Medelever er de som det er viktig å delta sammen med</a:t>
            </a:r>
          </a:p>
          <a:p>
            <a:pPr defTabSz="966064">
              <a:defRPr/>
            </a:pPr>
            <a:r>
              <a:rPr lang="nb-NO" baseline="0" dirty="0" smtClean="0"/>
              <a:t>  </a:t>
            </a:r>
            <a:endParaRPr lang="nb-NO" dirty="0" smtClean="0"/>
          </a:p>
          <a:p>
            <a:pPr defTabSz="966064">
              <a:defRPr/>
            </a:pPr>
            <a:r>
              <a:rPr lang="nb-NO" dirty="0" smtClean="0"/>
              <a:t>Læring som sosial prosess, læring</a:t>
            </a:r>
            <a:r>
              <a:rPr lang="nb-NO" baseline="0" dirty="0" smtClean="0"/>
              <a:t> skjer i samhandling med andre er </a:t>
            </a:r>
            <a:r>
              <a:rPr lang="nb-NO" dirty="0" smtClean="0"/>
              <a:t>svært godt dokumentert</a:t>
            </a:r>
            <a:r>
              <a:rPr lang="nb-NO" baseline="0" dirty="0" smtClean="0"/>
              <a:t> for effektiv læring. Alle elever har nytte av et faglig og sosialt mangfold; Alle elever får mer bredde og dybde på egen forståelse gjennom å måtte forklare og vise medelever ulike forhold.    </a:t>
            </a:r>
            <a:r>
              <a:rPr lang="nb-NO" dirty="0" smtClean="0"/>
              <a:t> </a:t>
            </a:r>
            <a:endParaRPr lang="en-US" dirty="0" smtClean="0"/>
          </a:p>
          <a:p>
            <a:endParaRPr lang="en-US" dirty="0"/>
          </a:p>
        </p:txBody>
      </p:sp>
      <p:sp>
        <p:nvSpPr>
          <p:cNvPr id="4" name="Plassholder for lysbildenummer 3"/>
          <p:cNvSpPr>
            <a:spLocks noGrp="1"/>
          </p:cNvSpPr>
          <p:nvPr>
            <p:ph type="sldNum" sz="quarter" idx="10"/>
          </p:nvPr>
        </p:nvSpPr>
        <p:spPr/>
        <p:txBody>
          <a:bodyPr/>
          <a:lstStyle/>
          <a:p>
            <a:fld id="{567FACB0-1176-45B5-AD6F-DC5626A1C9EA}" type="slidenum">
              <a:rPr lang="en-US" smtClean="0"/>
              <a:t>19</a:t>
            </a:fld>
            <a:endParaRPr lang="en-US"/>
          </a:p>
        </p:txBody>
      </p:sp>
    </p:spTree>
    <p:extLst>
      <p:ext uri="{BB962C8B-B14F-4D97-AF65-F5344CB8AC3E}">
        <p14:creationId xmlns:p14="http://schemas.microsoft.com/office/powerpoint/2010/main" val="3746316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DF17EB5C-2F58-4106-834F-852A110F891F}" type="slidenum">
              <a:rPr lang="nb-NO" smtClean="0"/>
              <a:pPr/>
              <a:t>2</a:t>
            </a:fld>
            <a:endParaRPr lang="nb-NO"/>
          </a:p>
        </p:txBody>
      </p:sp>
    </p:spTree>
    <p:extLst>
      <p:ext uri="{BB962C8B-B14F-4D97-AF65-F5344CB8AC3E}">
        <p14:creationId xmlns:p14="http://schemas.microsoft.com/office/powerpoint/2010/main" val="3325318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DF17EB5C-2F58-4106-834F-852A110F891F}" type="slidenum">
              <a:rPr lang="nb-NO" smtClean="0"/>
              <a:pPr/>
              <a:t>20</a:t>
            </a:fld>
            <a:endParaRPr lang="nb-NO"/>
          </a:p>
        </p:txBody>
      </p:sp>
    </p:spTree>
    <p:extLst>
      <p:ext uri="{BB962C8B-B14F-4D97-AF65-F5344CB8AC3E}">
        <p14:creationId xmlns:p14="http://schemas.microsoft.com/office/powerpoint/2010/main" val="4180840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Delt kunnskap og ansvar</a:t>
            </a:r>
            <a:br>
              <a:rPr lang="nb-NO" dirty="0" smtClean="0"/>
            </a:br>
            <a:endParaRPr lang="nb-NO" dirty="0"/>
          </a:p>
        </p:txBody>
      </p:sp>
      <p:sp>
        <p:nvSpPr>
          <p:cNvPr id="4" name="Plassholder for lysbildenummer 3"/>
          <p:cNvSpPr>
            <a:spLocks noGrp="1"/>
          </p:cNvSpPr>
          <p:nvPr>
            <p:ph type="sldNum" sz="quarter" idx="10"/>
          </p:nvPr>
        </p:nvSpPr>
        <p:spPr/>
        <p:txBody>
          <a:bodyPr/>
          <a:lstStyle/>
          <a:p>
            <a:fld id="{DF17EB5C-2F58-4106-834F-852A110F891F}" type="slidenum">
              <a:rPr lang="nb-NO" smtClean="0"/>
              <a:pPr/>
              <a:t>21</a:t>
            </a:fld>
            <a:endParaRPr lang="nb-NO"/>
          </a:p>
        </p:txBody>
      </p:sp>
    </p:spTree>
    <p:extLst>
      <p:ext uri="{BB962C8B-B14F-4D97-AF65-F5344CB8AC3E}">
        <p14:creationId xmlns:p14="http://schemas.microsoft.com/office/powerpoint/2010/main" val="2926204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smtClean="0"/>
              <a:t>Deconstruction</a:t>
            </a:r>
            <a:r>
              <a:rPr lang="nb-NO" dirty="0" smtClean="0"/>
              <a:t> </a:t>
            </a:r>
            <a:r>
              <a:rPr lang="nb-NO" dirty="0" err="1" smtClean="0"/>
              <a:t>of</a:t>
            </a:r>
            <a:r>
              <a:rPr lang="nb-NO" dirty="0" smtClean="0"/>
              <a:t> </a:t>
            </a:r>
            <a:r>
              <a:rPr lang="nb-NO" dirty="0" err="1" smtClean="0"/>
              <a:t>spec.ed</a:t>
            </a:r>
            <a:r>
              <a:rPr lang="nb-NO" dirty="0" smtClean="0"/>
              <a:t>.?</a:t>
            </a:r>
            <a:endParaRPr lang="nb-NO" dirty="0"/>
          </a:p>
        </p:txBody>
      </p:sp>
      <p:sp>
        <p:nvSpPr>
          <p:cNvPr id="4" name="Plassholder for lysbildenummer 3"/>
          <p:cNvSpPr>
            <a:spLocks noGrp="1"/>
          </p:cNvSpPr>
          <p:nvPr>
            <p:ph type="sldNum" sz="quarter" idx="10"/>
          </p:nvPr>
        </p:nvSpPr>
        <p:spPr/>
        <p:txBody>
          <a:bodyPr/>
          <a:lstStyle/>
          <a:p>
            <a:fld id="{DF17EB5C-2F58-4106-834F-852A110F891F}" type="slidenum">
              <a:rPr lang="nb-NO" smtClean="0"/>
              <a:pPr/>
              <a:t>22</a:t>
            </a:fld>
            <a:endParaRPr lang="nb-NO"/>
          </a:p>
        </p:txBody>
      </p:sp>
    </p:spTree>
    <p:extLst>
      <p:ext uri="{BB962C8B-B14F-4D97-AF65-F5344CB8AC3E}">
        <p14:creationId xmlns:p14="http://schemas.microsoft.com/office/powerpoint/2010/main" val="4140602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F17EB5C-2F58-4106-834F-852A110F891F}" type="slidenum">
              <a:rPr lang="nb-NO" smtClean="0"/>
              <a:pPr/>
              <a:t>3</a:t>
            </a:fld>
            <a:endParaRPr lang="nb-NO"/>
          </a:p>
        </p:txBody>
      </p:sp>
    </p:spTree>
    <p:extLst>
      <p:ext uri="{BB962C8B-B14F-4D97-AF65-F5344CB8AC3E}">
        <p14:creationId xmlns:p14="http://schemas.microsoft.com/office/powerpoint/2010/main" val="723775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Har vår lærerprofesjonalitet distansert oss fra nødvendig innlevelse? </a:t>
            </a:r>
            <a:endParaRPr lang="nb-NO" dirty="0"/>
          </a:p>
        </p:txBody>
      </p:sp>
      <p:sp>
        <p:nvSpPr>
          <p:cNvPr id="4" name="Plassholder for lysbildenummer 3"/>
          <p:cNvSpPr>
            <a:spLocks noGrp="1"/>
          </p:cNvSpPr>
          <p:nvPr>
            <p:ph type="sldNum" sz="quarter" idx="10"/>
          </p:nvPr>
        </p:nvSpPr>
        <p:spPr/>
        <p:txBody>
          <a:bodyPr/>
          <a:lstStyle/>
          <a:p>
            <a:fld id="{DF17EB5C-2F58-4106-834F-852A110F891F}" type="slidenum">
              <a:rPr lang="nb-NO" smtClean="0"/>
              <a:pPr/>
              <a:t>4</a:t>
            </a:fld>
            <a:endParaRPr lang="nb-NO"/>
          </a:p>
        </p:txBody>
      </p:sp>
    </p:spTree>
    <p:extLst>
      <p:ext uri="{BB962C8B-B14F-4D97-AF65-F5344CB8AC3E}">
        <p14:creationId xmlns:p14="http://schemas.microsoft.com/office/powerpoint/2010/main" val="2915031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DF17EB5C-2F58-4106-834F-852A110F891F}" type="slidenum">
              <a:rPr lang="nb-NO" smtClean="0"/>
              <a:pPr/>
              <a:t>5</a:t>
            </a:fld>
            <a:endParaRPr lang="nb-NO"/>
          </a:p>
        </p:txBody>
      </p:sp>
    </p:spTree>
    <p:extLst>
      <p:ext uri="{BB962C8B-B14F-4D97-AF65-F5344CB8AC3E}">
        <p14:creationId xmlns:p14="http://schemas.microsoft.com/office/powerpoint/2010/main" val="853041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DF17EB5C-2F58-4106-834F-852A110F891F}" type="slidenum">
              <a:rPr lang="nb-NO" smtClean="0"/>
              <a:pPr/>
              <a:t>6</a:t>
            </a:fld>
            <a:endParaRPr lang="nb-NO"/>
          </a:p>
        </p:txBody>
      </p:sp>
    </p:spTree>
    <p:extLst>
      <p:ext uri="{BB962C8B-B14F-4D97-AF65-F5344CB8AC3E}">
        <p14:creationId xmlns:p14="http://schemas.microsoft.com/office/powerpoint/2010/main" val="2379091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567FACB0-1176-45B5-AD6F-DC5626A1C9EA}" type="slidenum">
              <a:rPr lang="en-US" smtClean="0"/>
              <a:t>7</a:t>
            </a:fld>
            <a:endParaRPr lang="en-US"/>
          </a:p>
        </p:txBody>
      </p:sp>
    </p:spTree>
    <p:extLst>
      <p:ext uri="{BB962C8B-B14F-4D97-AF65-F5344CB8AC3E}">
        <p14:creationId xmlns:p14="http://schemas.microsoft.com/office/powerpoint/2010/main" val="2283633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300" dirty="0"/>
              <a:t>TPO: </a:t>
            </a:r>
          </a:p>
          <a:p>
            <a:pPr marL="181137" indent="-181137">
              <a:buFont typeface="Arial" panose="020B0604020202020204" pitchFamily="34" charset="0"/>
              <a:buChar char="•"/>
            </a:pPr>
            <a:r>
              <a:rPr lang="nb-NO" sz="1300" dirty="0"/>
              <a:t>Et implisitt formål for opplæringen gjennom</a:t>
            </a:r>
          </a:p>
          <a:p>
            <a:r>
              <a:rPr lang="nb-NO" sz="1300" dirty="0"/>
              <a:t>opplæringsloven ”skal tilpasses evnene og</a:t>
            </a:r>
          </a:p>
          <a:p>
            <a:r>
              <a:rPr lang="nb-NO" sz="1300" dirty="0"/>
              <a:t>forutsetningene til den enkelte elev”.</a:t>
            </a:r>
          </a:p>
          <a:p>
            <a:endParaRPr lang="nb-NO" sz="1300" dirty="0"/>
          </a:p>
          <a:p>
            <a:r>
              <a:rPr lang="nb-NO" sz="1300" dirty="0"/>
              <a:t>• Et overordnet prinsipp for opplæringen i</a:t>
            </a:r>
          </a:p>
          <a:p>
            <a:r>
              <a:rPr lang="nb-NO" sz="1300" dirty="0"/>
              <a:t>Kunnskapsløftet.</a:t>
            </a:r>
          </a:p>
          <a:p>
            <a:r>
              <a:rPr lang="nb-NO" sz="1300" dirty="0"/>
              <a:t>• Et viktig virkemiddel i skolen.</a:t>
            </a:r>
          </a:p>
          <a:p>
            <a:endParaRPr lang="nb-NO" sz="1300" dirty="0"/>
          </a:p>
          <a:p>
            <a:pPr defTabSz="966064"/>
            <a:r>
              <a:rPr lang="nb-NO" sz="1300" dirty="0"/>
              <a:t>Prinsippet om tilpasset opplæring favner både den ordinære opplæringen og spesialundervisning. Skolens evne til å gi elevene opplæring som ivaretar deres faglige og sosiale utvikling innenfor rammen av ordinær opplæring, er med på å avgjøre behovet for spesialundervisning. Spesialundervisning er også tilpasset opplæring, men ikke all tilpasset opplæring er spesialundervisning.</a:t>
            </a:r>
          </a:p>
          <a:p>
            <a:endParaRPr lang="nb-NO" dirty="0"/>
          </a:p>
        </p:txBody>
      </p:sp>
      <p:sp>
        <p:nvSpPr>
          <p:cNvPr id="4" name="Plassholder for lysbildenummer 3"/>
          <p:cNvSpPr>
            <a:spLocks noGrp="1"/>
          </p:cNvSpPr>
          <p:nvPr>
            <p:ph type="sldNum" sz="quarter" idx="10"/>
          </p:nvPr>
        </p:nvSpPr>
        <p:spPr/>
        <p:txBody>
          <a:bodyPr/>
          <a:lstStyle/>
          <a:p>
            <a:fld id="{DF17EB5C-2F58-4106-834F-852A110F891F}" type="slidenum">
              <a:rPr lang="nb-NO" smtClean="0"/>
              <a:pPr/>
              <a:t>8</a:t>
            </a:fld>
            <a:endParaRPr lang="nb-NO"/>
          </a:p>
        </p:txBody>
      </p:sp>
    </p:spTree>
    <p:extLst>
      <p:ext uri="{BB962C8B-B14F-4D97-AF65-F5344CB8AC3E}">
        <p14:creationId xmlns:p14="http://schemas.microsoft.com/office/powerpoint/2010/main" val="3408577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300" dirty="0"/>
              <a:t>Nordahl (2011): Arbeidsmåter, metoder og organiseringsprinsipper som</a:t>
            </a:r>
          </a:p>
          <a:p>
            <a:r>
              <a:rPr lang="nb-NO" sz="1300" dirty="0"/>
              <a:t>innebærer stor grad av individuell variasjon vil lett</a:t>
            </a:r>
          </a:p>
          <a:p>
            <a:r>
              <a:rPr lang="nb-NO" sz="1300" dirty="0"/>
              <a:t>forstås som god tilpasset opplæring.</a:t>
            </a:r>
          </a:p>
          <a:p>
            <a:r>
              <a:rPr lang="nb-NO" sz="1300" dirty="0"/>
              <a:t>• Implisitt ligger det i forståelsen at desto mer</a:t>
            </a:r>
          </a:p>
          <a:p>
            <a:r>
              <a:rPr lang="nb-NO" sz="1300" dirty="0"/>
              <a:t>individualisert undervisning desto bedre tilpasset</a:t>
            </a:r>
          </a:p>
          <a:p>
            <a:r>
              <a:rPr lang="nb-NO" sz="1300" dirty="0"/>
              <a:t>opplæring.</a:t>
            </a:r>
            <a:endParaRPr lang="nb-NO" dirty="0"/>
          </a:p>
        </p:txBody>
      </p:sp>
      <p:sp>
        <p:nvSpPr>
          <p:cNvPr id="4" name="Plassholder for lysbildenummer 3"/>
          <p:cNvSpPr>
            <a:spLocks noGrp="1"/>
          </p:cNvSpPr>
          <p:nvPr>
            <p:ph type="sldNum" sz="quarter" idx="10"/>
          </p:nvPr>
        </p:nvSpPr>
        <p:spPr/>
        <p:txBody>
          <a:bodyPr/>
          <a:lstStyle/>
          <a:p>
            <a:fld id="{DF17EB5C-2F58-4106-834F-852A110F891F}" type="slidenum">
              <a:rPr lang="nb-NO" smtClean="0"/>
              <a:pPr/>
              <a:t>9</a:t>
            </a:fld>
            <a:endParaRPr lang="nb-NO"/>
          </a:p>
        </p:txBody>
      </p:sp>
    </p:spTree>
    <p:extLst>
      <p:ext uri="{BB962C8B-B14F-4D97-AF65-F5344CB8AC3E}">
        <p14:creationId xmlns:p14="http://schemas.microsoft.com/office/powerpoint/2010/main" val="2137341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bg>
      <p:bgPr>
        <a:blipFill dpi="0" rotWithShape="1">
          <a:blip r:embed="rId2" cstate="print">
            <a:lum/>
          </a:blip>
          <a:srcRect/>
          <a:stretch>
            <a:fillRect r="-6000"/>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1763688" y="1052736"/>
            <a:ext cx="6912768" cy="1080119"/>
          </a:xfrm>
        </p:spPr>
        <p:txBody>
          <a:bodyPr>
            <a:normAutofit/>
          </a:bodyPr>
          <a:lstStyle>
            <a:lvl1pPr algn="l">
              <a:defRPr sz="4000"/>
            </a:lvl1pPr>
          </a:lstStyle>
          <a:p>
            <a:r>
              <a:rPr lang="nb-NO" smtClean="0"/>
              <a:t>Klikk for å redigere tittelstil</a:t>
            </a:r>
            <a:endParaRPr lang="nb-NO" dirty="0"/>
          </a:p>
        </p:txBody>
      </p:sp>
      <p:sp>
        <p:nvSpPr>
          <p:cNvPr id="3" name="Undertittel 2"/>
          <p:cNvSpPr>
            <a:spLocks noGrp="1"/>
          </p:cNvSpPr>
          <p:nvPr>
            <p:ph type="subTitle" idx="1"/>
          </p:nvPr>
        </p:nvSpPr>
        <p:spPr>
          <a:xfrm>
            <a:off x="1763688" y="2276872"/>
            <a:ext cx="6400800" cy="576064"/>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15" name="Plassholder for tekst 14"/>
          <p:cNvSpPr>
            <a:spLocks noGrp="1"/>
          </p:cNvSpPr>
          <p:nvPr>
            <p:ph type="body" sz="quarter" idx="10"/>
          </p:nvPr>
        </p:nvSpPr>
        <p:spPr>
          <a:xfrm>
            <a:off x="1763713" y="2997200"/>
            <a:ext cx="4895850" cy="359792"/>
          </a:xfrm>
        </p:spPr>
        <p:txBody>
          <a:bodyPr>
            <a:normAutofit/>
          </a:bodyPr>
          <a:lstStyle>
            <a:lvl1pPr>
              <a:buNone/>
              <a:defRPr sz="1600"/>
            </a:lvl1pPr>
          </a:lstStyle>
          <a:p>
            <a:pPr lvl="0"/>
            <a:r>
              <a:rPr lang="nb-NO" smtClean="0"/>
              <a:t>Klikk for å redigere tekststiler i malen</a:t>
            </a:r>
          </a:p>
        </p:txBody>
      </p:sp>
      <p:sp>
        <p:nvSpPr>
          <p:cNvPr id="17" name="Plassholder for tekst 16"/>
          <p:cNvSpPr>
            <a:spLocks noGrp="1"/>
          </p:cNvSpPr>
          <p:nvPr>
            <p:ph type="body" sz="quarter" idx="11"/>
          </p:nvPr>
        </p:nvSpPr>
        <p:spPr>
          <a:xfrm>
            <a:off x="1763713" y="3500438"/>
            <a:ext cx="4103687" cy="649287"/>
          </a:xfrm>
        </p:spPr>
        <p:txBody>
          <a:bodyPr>
            <a:normAutofit/>
          </a:bodyPr>
          <a:lstStyle>
            <a:lvl1pPr>
              <a:buNone/>
              <a:defRPr sz="1400">
                <a:solidFill>
                  <a:schemeClr val="bg1">
                    <a:lumMod val="65000"/>
                  </a:schemeClr>
                </a:solidFill>
              </a:defRPr>
            </a:lvl1pPr>
            <a:lvl2pPr>
              <a:buNone/>
              <a:defRPr/>
            </a:lvl2pPr>
            <a:lvl3pPr>
              <a:buNone/>
              <a:defRPr/>
            </a:lvl3pPr>
            <a:lvl4pPr>
              <a:buNone/>
              <a:defRPr/>
            </a:lvl4pPr>
            <a:lvl5pPr>
              <a:buNone/>
              <a:defRPr/>
            </a:lvl5pPr>
          </a:lstStyle>
          <a:p>
            <a:pPr lvl="0"/>
            <a:r>
              <a:rPr lang="nb-NO" smtClean="0"/>
              <a:t>Klikk for å redigere tekststiler i malen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bg>
      <p:bgPr>
        <a:blipFill dpi="0" rotWithShape="1">
          <a:blip r:embed="rId2" cstate="print">
            <a:lum/>
          </a:blip>
          <a:srcRect/>
          <a:stretch>
            <a:fillRect l="2000" t="91000" r="1000" b="1000"/>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bunntekst 4"/>
          <p:cNvSpPr>
            <a:spLocks noGrp="1"/>
          </p:cNvSpPr>
          <p:nvPr>
            <p:ph type="ftr" sz="quarter" idx="11"/>
          </p:nvPr>
        </p:nvSpPr>
        <p:spPr/>
        <p:txBody>
          <a:bodyPr/>
          <a:lstStyle/>
          <a:p>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bg>
      <p:bgPr>
        <a:blipFill dpi="0" rotWithShape="1">
          <a:blip r:embed="rId2" cstate="print">
            <a:lum/>
          </a:blip>
          <a:srcRect/>
          <a:stretch>
            <a:fillRect l="2000" t="91000" r="1000" b="1000"/>
          </a:stretch>
        </a:blipFill>
        <a:effectLst/>
      </p:bgPr>
    </p:bg>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bunntekst 4"/>
          <p:cNvSpPr>
            <a:spLocks noGrp="1"/>
          </p:cNvSpPr>
          <p:nvPr>
            <p:ph type="ftr" sz="quarter" idx="11"/>
          </p:nvPr>
        </p:nvSpPr>
        <p:spPr/>
        <p:txBody>
          <a:bodyPr/>
          <a:lstStyle/>
          <a:p>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bg>
      <p:bgPr>
        <a:blipFill dpi="0" rotWithShape="1">
          <a:blip r:embed="rId2" cstate="print">
            <a:lum/>
          </a:blip>
          <a:srcRect/>
          <a:stretch>
            <a:fillRect l="2000" t="91000" r="1000" b="1000"/>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bunntekst 4"/>
          <p:cNvSpPr>
            <a:spLocks noGrp="1"/>
          </p:cNvSpPr>
          <p:nvPr>
            <p:ph type="ftr" sz="quarter" idx="11"/>
          </p:nvPr>
        </p:nvSpPr>
        <p:spPr/>
        <p:txBody>
          <a:bodyPr/>
          <a:lstStyle/>
          <a:p>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bg>
      <p:bgPr>
        <a:blipFill dpi="0" rotWithShape="1">
          <a:blip r:embed="rId2" cstate="print">
            <a:lum/>
          </a:blip>
          <a:srcRect/>
          <a:stretch>
            <a:fillRect l="2000" t="91000" r="1000" b="1000"/>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dirty="0"/>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5" name="Plassholder for bunntekst 4"/>
          <p:cNvSpPr>
            <a:spLocks noGrp="1"/>
          </p:cNvSpPr>
          <p:nvPr>
            <p:ph type="ftr" sz="quarter" idx="11"/>
          </p:nvPr>
        </p:nvSpPr>
        <p:spPr/>
        <p:txBody>
          <a:bodyPr/>
          <a:lstStyle/>
          <a:p>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bg>
      <p:bgPr>
        <a:blipFill dpi="0" rotWithShape="1">
          <a:blip r:embed="rId2" cstate="print">
            <a:lum/>
          </a:blip>
          <a:srcRect/>
          <a:stretch>
            <a:fillRect l="2000" t="91000" r="1000" b="1000"/>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11"/>
          </p:nvPr>
        </p:nvSpPr>
        <p:spPr/>
        <p:txBody>
          <a:bodyPr/>
          <a:lstStyle/>
          <a:p>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bg>
      <p:bgPr>
        <a:blipFill dpi="0" rotWithShape="1">
          <a:blip r:embed="rId2" cstate="print">
            <a:lum/>
          </a:blip>
          <a:srcRect/>
          <a:stretch>
            <a:fillRect l="2000" t="91000" r="1000" b="1000"/>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8" name="Plassholder for bunntekst 7"/>
          <p:cNvSpPr>
            <a:spLocks noGrp="1"/>
          </p:cNvSpPr>
          <p:nvPr>
            <p:ph type="ftr" sz="quarter" idx="11"/>
          </p:nvPr>
        </p:nvSpPr>
        <p:spPr/>
        <p:txBody>
          <a:bodyPr/>
          <a:lstStyle/>
          <a:p>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bg>
      <p:bgPr>
        <a:blipFill dpi="0" rotWithShape="1">
          <a:blip r:embed="rId2" cstate="print">
            <a:lum/>
          </a:blip>
          <a:srcRect/>
          <a:stretch>
            <a:fillRect l="2000" t="91000" r="1000" b="1000"/>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4" name="Plassholder for bunntekst 3"/>
          <p:cNvSpPr>
            <a:spLocks noGrp="1"/>
          </p:cNvSpPr>
          <p:nvPr>
            <p:ph type="ftr" sz="quarter" idx="11"/>
          </p:nvPr>
        </p:nvSpPr>
        <p:spPr/>
        <p:txBody>
          <a:bodyPr/>
          <a:lstStyle/>
          <a:p>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bg>
      <p:bgPr>
        <a:blipFill dpi="0" rotWithShape="1">
          <a:blip r:embed="rId2" cstate="print">
            <a:lum/>
          </a:blip>
          <a:srcRect/>
          <a:stretch>
            <a:fillRect l="2000" t="91000" r="1000" b="1000"/>
          </a:stretch>
        </a:blipFill>
        <a:effectLst/>
      </p:bgPr>
    </p:bg>
    <p:spTree>
      <p:nvGrpSpPr>
        <p:cNvPr id="1" name=""/>
        <p:cNvGrpSpPr/>
        <p:nvPr/>
      </p:nvGrpSpPr>
      <p:grpSpPr>
        <a:xfrm>
          <a:off x="0" y="0"/>
          <a:ext cx="0" cy="0"/>
          <a:chOff x="0" y="0"/>
          <a:chExt cx="0" cy="0"/>
        </a:xfrm>
      </p:grpSpPr>
      <p:sp>
        <p:nvSpPr>
          <p:cNvPr id="3" name="Plassholder for bunntekst 2"/>
          <p:cNvSpPr>
            <a:spLocks noGrp="1"/>
          </p:cNvSpPr>
          <p:nvPr>
            <p:ph type="ftr" sz="quarter" idx="11"/>
          </p:nvPr>
        </p:nvSpPr>
        <p:spPr/>
        <p:txBody>
          <a:bodyPr/>
          <a:lstStyle/>
          <a:p>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bg>
      <p:bgPr>
        <a:blipFill dpi="0" rotWithShape="1">
          <a:blip r:embed="rId2" cstate="print">
            <a:lum/>
          </a:blip>
          <a:srcRect/>
          <a:stretch>
            <a:fillRect l="2000" t="91000" r="1000" b="1000"/>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6" name="Plassholder for bunntekst 5"/>
          <p:cNvSpPr>
            <a:spLocks noGrp="1"/>
          </p:cNvSpPr>
          <p:nvPr>
            <p:ph type="ftr" sz="quarter" idx="11"/>
          </p:nvPr>
        </p:nvSpPr>
        <p:spPr/>
        <p:txBody>
          <a:bodyPr/>
          <a:lstStyle/>
          <a:p>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bg>
      <p:bgPr>
        <a:blipFill dpi="0" rotWithShape="1">
          <a:blip r:embed="rId2" cstate="print">
            <a:lum/>
          </a:blip>
          <a:srcRect/>
          <a:stretch>
            <a:fillRect l="2000" t="91000" r="1000" b="1000"/>
          </a:stretch>
        </a:blip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6" name="Plassholder for bunntekst 5"/>
          <p:cNvSpPr>
            <a:spLocks noGrp="1"/>
          </p:cNvSpPr>
          <p:nvPr>
            <p:ph type="ftr" sz="quarter" idx="11"/>
          </p:nvPr>
        </p:nvSpPr>
        <p:spPr/>
        <p:txBody>
          <a:bodyPr/>
          <a:lstStyle/>
          <a:p>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F34F0D-6414-4ABD-9B7C-E45DE32D2B51}" type="datetimeFigureOut">
              <a:rPr lang="nb-NO" smtClean="0"/>
              <a:pPr/>
              <a:t>16.10.2014</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E5EFE5-D152-4709-BC5D-6BBF24F00E4E}" type="slidenum">
              <a:rPr lang="nb-NO" smtClean="0"/>
              <a:pPr/>
              <a:t>‹#›</a:t>
            </a:fld>
            <a:endParaRPr 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fontScale="90000"/>
          </a:bodyPr>
          <a:lstStyle/>
          <a:p>
            <a:pPr algn="ctr"/>
            <a:r>
              <a:rPr lang="nb-NO" dirty="0" smtClean="0"/>
              <a:t/>
            </a:r>
            <a:br>
              <a:rPr lang="nb-NO" dirty="0" smtClean="0"/>
            </a:br>
            <a:r>
              <a:rPr lang="nb-NO" dirty="0"/>
              <a:t/>
            </a:r>
            <a:br>
              <a:rPr lang="nb-NO" dirty="0"/>
            </a:br>
            <a:r>
              <a:rPr lang="nb-NO" sz="2400" b="1" dirty="0" smtClean="0"/>
              <a:t>Skolekonferansen «Klart jeg kan!», Tromsø 9.okt. 2014</a:t>
            </a:r>
            <a:r>
              <a:rPr lang="nb-NO" dirty="0" smtClean="0"/>
              <a:t/>
            </a:r>
            <a:br>
              <a:rPr lang="nb-NO" dirty="0" smtClean="0"/>
            </a:br>
            <a:r>
              <a:rPr lang="nb-NO" dirty="0" smtClean="0"/>
              <a:t/>
            </a:r>
            <a:br>
              <a:rPr lang="nb-NO" dirty="0" smtClean="0"/>
            </a:br>
            <a:r>
              <a:rPr lang="nb-NO" sz="3100" b="1" dirty="0" smtClean="0"/>
              <a:t>Deltakelse for alle i skolens faglige og sosiale mylder, sett i forhold til opplæringsloven</a:t>
            </a:r>
            <a:endParaRPr lang="nb-NO" sz="3100" b="1" dirty="0"/>
          </a:p>
        </p:txBody>
      </p:sp>
      <p:sp>
        <p:nvSpPr>
          <p:cNvPr id="3" name="Undertittel 2"/>
          <p:cNvSpPr>
            <a:spLocks noGrp="1"/>
          </p:cNvSpPr>
          <p:nvPr>
            <p:ph type="subTitle" idx="1"/>
          </p:nvPr>
        </p:nvSpPr>
        <p:spPr>
          <a:xfrm>
            <a:off x="1763688" y="3068960"/>
            <a:ext cx="6400800" cy="576064"/>
          </a:xfrm>
        </p:spPr>
        <p:txBody>
          <a:bodyPr>
            <a:normAutofit/>
          </a:bodyPr>
          <a:lstStyle/>
          <a:p>
            <a:pPr algn="ctr"/>
            <a:r>
              <a:rPr lang="nb-NO" sz="2400" dirty="0" smtClean="0">
                <a:solidFill>
                  <a:schemeClr val="tx1"/>
                </a:solidFill>
              </a:rPr>
              <a:t>v/universitetslektor/</a:t>
            </a:r>
            <a:r>
              <a:rPr lang="nb-NO" sz="2400" dirty="0" err="1" smtClean="0">
                <a:solidFill>
                  <a:schemeClr val="tx1"/>
                </a:solidFill>
              </a:rPr>
              <a:t>PhD-stip</a:t>
            </a:r>
            <a:r>
              <a:rPr lang="nb-NO" sz="2400" dirty="0" smtClean="0">
                <a:solidFill>
                  <a:schemeClr val="tx1"/>
                </a:solidFill>
              </a:rPr>
              <a:t>. Signhild Skogdal</a:t>
            </a:r>
            <a:endParaRPr lang="nb-NO" sz="24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686800" cy="1143000"/>
          </a:xfrm>
        </p:spPr>
        <p:txBody>
          <a:bodyPr>
            <a:normAutofit fontScale="90000"/>
          </a:bodyPr>
          <a:lstStyle/>
          <a:p>
            <a:pPr algn="l"/>
            <a:r>
              <a:rPr lang="nb-NO" sz="3600" dirty="0"/>
              <a:t>Thomas Nordahl, 07.01.11, Høgskolen </a:t>
            </a:r>
            <a:r>
              <a:rPr lang="nb-NO" sz="3600" dirty="0" smtClean="0"/>
              <a:t>i Hedmark</a:t>
            </a:r>
            <a:r>
              <a:rPr lang="nb-NO" sz="3600" dirty="0"/>
              <a:t>:</a:t>
            </a:r>
            <a:br>
              <a:rPr lang="nb-NO" sz="3600" dirty="0"/>
            </a:br>
            <a:endParaRPr lang="nb-NO" sz="3600" dirty="0"/>
          </a:p>
        </p:txBody>
      </p:sp>
      <p:pic>
        <p:nvPicPr>
          <p:cNvPr id="4" name="Plassholder for innhold 3"/>
          <p:cNvPicPr>
            <a:picLocks noGrp="1" noChangeAspect="1"/>
          </p:cNvPicPr>
          <p:nvPr>
            <p:ph idx="1"/>
          </p:nvPr>
        </p:nvPicPr>
        <p:blipFill>
          <a:blip r:embed="rId3"/>
          <a:stretch>
            <a:fillRect/>
          </a:stretch>
        </p:blipFill>
        <p:spPr>
          <a:xfrm>
            <a:off x="0" y="1052736"/>
            <a:ext cx="9144000" cy="5805264"/>
          </a:xfrm>
          <a:prstGeom prst="rect">
            <a:avLst/>
          </a:prstGeom>
        </p:spPr>
      </p:pic>
    </p:spTree>
    <p:extLst>
      <p:ext uri="{BB962C8B-B14F-4D97-AF65-F5344CB8AC3E}">
        <p14:creationId xmlns:p14="http://schemas.microsoft.com/office/powerpoint/2010/main" val="2966321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1484784"/>
            <a:ext cx="8229600" cy="2232248"/>
          </a:xfrm>
        </p:spPr>
        <p:txBody>
          <a:bodyPr/>
          <a:lstStyle/>
          <a:p>
            <a:r>
              <a:rPr lang="nb-NO" dirty="0" smtClean="0"/>
              <a:t>«Spesielle» behov?</a:t>
            </a:r>
            <a:br>
              <a:rPr lang="nb-NO" dirty="0" smtClean="0"/>
            </a:br>
            <a:r>
              <a:rPr lang="nb-NO" dirty="0"/>
              <a:t/>
            </a:r>
            <a:br>
              <a:rPr lang="nb-NO" dirty="0"/>
            </a:br>
            <a:r>
              <a:rPr lang="nb-NO" dirty="0" smtClean="0"/>
              <a:t>Behov for særskilt tilrettelegging?</a:t>
            </a:r>
            <a:endParaRPr lang="nb-NO" dirty="0"/>
          </a:p>
        </p:txBody>
      </p:sp>
    </p:spTree>
    <p:extLst>
      <p:ext uri="{BB962C8B-B14F-4D97-AF65-F5344CB8AC3E}">
        <p14:creationId xmlns:p14="http://schemas.microsoft.com/office/powerpoint/2010/main" val="2292669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n-NO" dirty="0" smtClean="0"/>
              <a:t/>
            </a:r>
            <a:br>
              <a:rPr lang="nn-NO" dirty="0" smtClean="0"/>
            </a:br>
            <a:r>
              <a:rPr lang="nn-NO" dirty="0" smtClean="0"/>
              <a:t>§ </a:t>
            </a:r>
            <a:r>
              <a:rPr lang="nn-NO" dirty="0"/>
              <a:t>5-1</a:t>
            </a:r>
            <a:r>
              <a:rPr lang="nn-NO" dirty="0" smtClean="0"/>
              <a:t>. </a:t>
            </a:r>
            <a:r>
              <a:rPr lang="nn-NO" i="1" dirty="0" smtClean="0"/>
              <a:t>Rett </a:t>
            </a:r>
            <a:r>
              <a:rPr lang="nn-NO" i="1" dirty="0"/>
              <a:t>til spesialundervisning</a:t>
            </a:r>
            <a:br>
              <a:rPr lang="nn-NO" i="1" dirty="0"/>
            </a:br>
            <a:endParaRPr lang="nb-NO" dirty="0"/>
          </a:p>
        </p:txBody>
      </p:sp>
      <p:sp>
        <p:nvSpPr>
          <p:cNvPr id="3" name="Plassholder for innhold 2"/>
          <p:cNvSpPr>
            <a:spLocks noGrp="1"/>
          </p:cNvSpPr>
          <p:nvPr>
            <p:ph idx="1"/>
          </p:nvPr>
        </p:nvSpPr>
        <p:spPr/>
        <p:txBody>
          <a:bodyPr>
            <a:normAutofit fontScale="85000" lnSpcReduction="20000"/>
          </a:bodyPr>
          <a:lstStyle/>
          <a:p>
            <a:r>
              <a:rPr lang="nn-NO" dirty="0" smtClean="0"/>
              <a:t>Elevar </a:t>
            </a:r>
            <a:r>
              <a:rPr lang="nn-NO" dirty="0"/>
              <a:t>som ikkje har eller som ikkje kan få </a:t>
            </a:r>
            <a:r>
              <a:rPr lang="nn-NO" b="1" dirty="0"/>
              <a:t>tilfredsstillande utbytte av det ordinære opplæringstilbodet</a:t>
            </a:r>
            <a:r>
              <a:rPr lang="nn-NO" dirty="0"/>
              <a:t>, har rett til spesialundervisning.</a:t>
            </a:r>
          </a:p>
          <a:p>
            <a:r>
              <a:rPr lang="nn-NO" dirty="0"/>
              <a:t>I vurderinga av kva for opplæringstilbod som skal givast, skal det særleg leggjast vekt på </a:t>
            </a:r>
            <a:r>
              <a:rPr lang="nn-NO" b="1" dirty="0"/>
              <a:t>utviklingsutsiktene til eleven</a:t>
            </a:r>
            <a:r>
              <a:rPr lang="nn-NO" dirty="0"/>
              <a:t>. Opplæringstilbodet skal ha eit slikt innhald at det samla tilbodet kan gi eleven eit forsvarleg utbytte av opplæringa i forhold til andre elevar og i forhold til dei opplæringsmåla som er realistiske for eleven. Elevar som får spesialundervisning, skal ha </a:t>
            </a:r>
            <a:r>
              <a:rPr lang="nn-NO" b="1" dirty="0"/>
              <a:t>det same totale undervisningstimetalet som gjeld andre elevar</a:t>
            </a:r>
            <a:r>
              <a:rPr lang="nn-NO" dirty="0"/>
              <a:t>, jf. § 2-2 og § 3-2.</a:t>
            </a:r>
          </a:p>
          <a:p>
            <a:pPr marL="0" indent="0">
              <a:buNone/>
            </a:pPr>
            <a:endParaRPr lang="nb-NO" dirty="0"/>
          </a:p>
        </p:txBody>
      </p:sp>
    </p:spTree>
    <p:extLst>
      <p:ext uri="{BB962C8B-B14F-4D97-AF65-F5344CB8AC3E}">
        <p14:creationId xmlns:p14="http://schemas.microsoft.com/office/powerpoint/2010/main" val="1282657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489248"/>
            <a:ext cx="8229600" cy="1143000"/>
          </a:xfrm>
        </p:spPr>
        <p:txBody>
          <a:bodyPr>
            <a:normAutofit fontScale="90000"/>
          </a:bodyPr>
          <a:lstStyle/>
          <a:p>
            <a:pPr lvl="0"/>
            <a:r>
              <a:rPr lang="nb-NO" altLang="nb-NO" sz="3200" b="1" dirty="0" smtClean="0">
                <a:latin typeface="Arial" panose="020B0604020202020204" pitchFamily="34" charset="0"/>
              </a:rPr>
              <a:t/>
            </a:r>
            <a:br>
              <a:rPr lang="nb-NO" altLang="nb-NO" sz="3200" b="1" dirty="0" smtClean="0">
                <a:latin typeface="Arial" panose="020B0604020202020204" pitchFamily="34" charset="0"/>
              </a:rPr>
            </a:br>
            <a:r>
              <a:rPr lang="nb-NO" altLang="nb-NO" sz="3200" b="1" dirty="0" smtClean="0">
                <a:latin typeface="Arial" panose="020B0604020202020204" pitchFamily="34" charset="0"/>
              </a:rPr>
              <a:t>§ 2-16, § 3-13, 4A-13</a:t>
            </a:r>
            <a:r>
              <a:rPr lang="nb-NO" altLang="nb-NO" sz="2800" dirty="0" smtClean="0"/>
              <a:t>:</a:t>
            </a:r>
            <a:br>
              <a:rPr lang="nb-NO" altLang="nb-NO" sz="2800" dirty="0" smtClean="0"/>
            </a:br>
            <a:r>
              <a:rPr lang="nb-NO" altLang="nb-NO" sz="3200" b="1" i="1" dirty="0" smtClean="0">
                <a:latin typeface="Arial" panose="020B0604020202020204" pitchFamily="34" charset="0"/>
              </a:rPr>
              <a:t>Opplæring </a:t>
            </a:r>
            <a:r>
              <a:rPr lang="nb-NO" altLang="nb-NO" sz="3200" b="1" i="1" dirty="0">
                <a:latin typeface="Arial" panose="020B0604020202020204" pitchFamily="34" charset="0"/>
              </a:rPr>
              <a:t>av </a:t>
            </a:r>
            <a:r>
              <a:rPr lang="nb-NO" altLang="nb-NO" sz="3200" b="1" i="1" dirty="0" err="1">
                <a:latin typeface="Arial" panose="020B0604020202020204" pitchFamily="34" charset="0"/>
              </a:rPr>
              <a:t>elevar</a:t>
            </a:r>
            <a:r>
              <a:rPr lang="nb-NO" altLang="nb-NO" sz="3200" b="1" i="1" dirty="0">
                <a:latin typeface="Arial" panose="020B0604020202020204" pitchFamily="34" charset="0"/>
              </a:rPr>
              <a:t> med behov for alternativ og </a:t>
            </a:r>
            <a:r>
              <a:rPr lang="nb-NO" altLang="nb-NO" sz="3200" b="1" i="1" dirty="0" err="1">
                <a:latin typeface="Arial" panose="020B0604020202020204" pitchFamily="34" charset="0"/>
              </a:rPr>
              <a:t>supplerande</a:t>
            </a:r>
            <a:r>
              <a:rPr lang="nb-NO" altLang="nb-NO" sz="3200" b="1" i="1" dirty="0">
                <a:latin typeface="Arial" panose="020B0604020202020204" pitchFamily="34" charset="0"/>
              </a:rPr>
              <a:t> kommunikasjon (ASK)</a:t>
            </a:r>
            <a:r>
              <a:rPr lang="nb-NO" altLang="nb-NO" sz="3200" b="1" dirty="0">
                <a:latin typeface="Arial" panose="020B0604020202020204" pitchFamily="34" charset="0"/>
              </a:rPr>
              <a:t> </a:t>
            </a:r>
            <a:br>
              <a:rPr lang="nb-NO" altLang="nb-NO" sz="3200" b="1" dirty="0">
                <a:latin typeface="Arial" panose="020B0604020202020204" pitchFamily="34" charset="0"/>
              </a:rPr>
            </a:br>
            <a:endParaRPr lang="nb-NO" sz="3200" b="1" dirty="0"/>
          </a:p>
        </p:txBody>
      </p:sp>
      <p:sp>
        <p:nvSpPr>
          <p:cNvPr id="3" name="Plassholder for innhold 2"/>
          <p:cNvSpPr>
            <a:spLocks noGrp="1"/>
          </p:cNvSpPr>
          <p:nvPr>
            <p:ph idx="1"/>
          </p:nvPr>
        </p:nvSpPr>
        <p:spPr/>
        <p:txBody>
          <a:bodyPr>
            <a:normAutofit lnSpcReduction="10000"/>
          </a:bodyPr>
          <a:lstStyle/>
          <a:p>
            <a:pPr marL="0" lvl="0" indent="0" eaLnBrk="0" fontAlgn="base" hangingPunct="0">
              <a:spcBef>
                <a:spcPct val="0"/>
              </a:spcBef>
              <a:spcAft>
                <a:spcPct val="0"/>
              </a:spcAft>
              <a:buNone/>
            </a:pPr>
            <a:endParaRPr lang="nb-NO" altLang="nb-NO" sz="2000" dirty="0">
              <a:latin typeface="Arial" panose="020B0604020202020204" pitchFamily="34" charset="0"/>
            </a:endParaRPr>
          </a:p>
          <a:p>
            <a:pPr marL="0" lvl="0" indent="0" eaLnBrk="0" fontAlgn="base" hangingPunct="0">
              <a:spcBef>
                <a:spcPct val="0"/>
              </a:spcBef>
              <a:spcAft>
                <a:spcPct val="0"/>
              </a:spcAft>
              <a:buNone/>
            </a:pPr>
            <a:r>
              <a:rPr lang="nb-NO" altLang="nb-NO" sz="2400" dirty="0" err="1">
                <a:latin typeface="Arial" panose="020B0604020202020204" pitchFamily="34" charset="0"/>
              </a:rPr>
              <a:t>Elevar</a:t>
            </a:r>
            <a:r>
              <a:rPr lang="nb-NO" altLang="nb-NO" sz="2400" dirty="0">
                <a:latin typeface="Arial" panose="020B0604020202020204" pitchFamily="34" charset="0"/>
              </a:rPr>
              <a:t> som heilt eller delvis </a:t>
            </a:r>
            <a:r>
              <a:rPr lang="nb-NO" altLang="nb-NO" sz="2400" dirty="0" err="1">
                <a:latin typeface="Arial" panose="020B0604020202020204" pitchFamily="34" charset="0"/>
              </a:rPr>
              <a:t>manglar</a:t>
            </a:r>
            <a:r>
              <a:rPr lang="nb-NO" altLang="nb-NO" sz="2400" dirty="0">
                <a:latin typeface="Arial" panose="020B0604020202020204" pitchFamily="34" charset="0"/>
              </a:rPr>
              <a:t> funksjonell tale og har behov for alternativ og </a:t>
            </a:r>
            <a:r>
              <a:rPr lang="nb-NO" altLang="nb-NO" sz="2400" dirty="0" err="1">
                <a:latin typeface="Arial" panose="020B0604020202020204" pitchFamily="34" charset="0"/>
              </a:rPr>
              <a:t>supplerande</a:t>
            </a:r>
            <a:r>
              <a:rPr lang="nb-NO" altLang="nb-NO" sz="2400" dirty="0">
                <a:latin typeface="Arial" panose="020B0604020202020204" pitchFamily="34" charset="0"/>
              </a:rPr>
              <a:t> </a:t>
            </a:r>
            <a:r>
              <a:rPr lang="nb-NO" altLang="nb-NO" sz="2400" dirty="0" smtClean="0">
                <a:latin typeface="Arial" panose="020B0604020202020204" pitchFamily="34" charset="0"/>
              </a:rPr>
              <a:t>kommunikasjon, skal </a:t>
            </a:r>
            <a:r>
              <a:rPr lang="nb-NO" altLang="nb-NO" sz="2400" dirty="0">
                <a:latin typeface="Arial" panose="020B0604020202020204" pitchFamily="34" charset="0"/>
              </a:rPr>
              <a:t>få nytte eigna kommunikasjonsformer og nødvendige kommunikasjonsmiddel i opplæringa</a:t>
            </a:r>
            <a:r>
              <a:rPr lang="nb-NO" altLang="nb-NO" sz="2400" dirty="0" smtClean="0">
                <a:latin typeface="Arial" panose="020B0604020202020204" pitchFamily="34" charset="0"/>
              </a:rPr>
              <a:t>.</a:t>
            </a:r>
          </a:p>
          <a:p>
            <a:pPr marL="0" lvl="0" indent="0" eaLnBrk="0" fontAlgn="base" hangingPunct="0">
              <a:spcBef>
                <a:spcPct val="0"/>
              </a:spcBef>
              <a:spcAft>
                <a:spcPct val="0"/>
              </a:spcAft>
              <a:buNone/>
            </a:pPr>
            <a:endParaRPr lang="nb-NO" altLang="nb-NO" sz="2400" dirty="0">
              <a:latin typeface="Arial" panose="020B0604020202020204" pitchFamily="34" charset="0"/>
            </a:endParaRPr>
          </a:p>
          <a:p>
            <a:pPr marL="0" lvl="0" indent="0" eaLnBrk="0" fontAlgn="base" hangingPunct="0">
              <a:spcBef>
                <a:spcPct val="0"/>
              </a:spcBef>
              <a:spcAft>
                <a:spcPct val="0"/>
              </a:spcAft>
              <a:buNone/>
            </a:pPr>
            <a:r>
              <a:rPr lang="nb-NO" altLang="nb-NO" sz="2400" dirty="0">
                <a:latin typeface="Arial" panose="020B0604020202020204" pitchFamily="34" charset="0"/>
              </a:rPr>
              <a:t>Når </a:t>
            </a:r>
            <a:r>
              <a:rPr lang="nb-NO" altLang="nb-NO" sz="2400" dirty="0" err="1">
                <a:latin typeface="Arial" panose="020B0604020202020204" pitchFamily="34" charset="0"/>
              </a:rPr>
              <a:t>ein</a:t>
            </a:r>
            <a:r>
              <a:rPr lang="nb-NO" altLang="nb-NO" sz="2400" dirty="0">
                <a:latin typeface="Arial" panose="020B0604020202020204" pitchFamily="34" charset="0"/>
              </a:rPr>
              <a:t> elev </a:t>
            </a:r>
            <a:r>
              <a:rPr lang="nb-NO" altLang="nb-NO" sz="2400" dirty="0" err="1">
                <a:latin typeface="Arial" panose="020B0604020202020204" pitchFamily="34" charset="0"/>
              </a:rPr>
              <a:t>ikkje</a:t>
            </a:r>
            <a:r>
              <a:rPr lang="nb-NO" altLang="nb-NO" sz="2400" dirty="0">
                <a:latin typeface="Arial" panose="020B0604020202020204" pitchFamily="34" charset="0"/>
              </a:rPr>
              <a:t> har eller kan få </a:t>
            </a:r>
            <a:r>
              <a:rPr lang="nb-NO" altLang="nb-NO" sz="2400" dirty="0" err="1">
                <a:latin typeface="Arial" panose="020B0604020202020204" pitchFamily="34" charset="0"/>
              </a:rPr>
              <a:t>tilfredsstillande</a:t>
            </a:r>
            <a:r>
              <a:rPr lang="nb-NO" altLang="nb-NO" sz="2400" dirty="0">
                <a:latin typeface="Arial" panose="020B0604020202020204" pitchFamily="34" charset="0"/>
              </a:rPr>
              <a:t> utbytte av det ordinære </a:t>
            </a:r>
            <a:r>
              <a:rPr lang="nb-NO" altLang="nb-NO" sz="2400" dirty="0" err="1" smtClean="0">
                <a:latin typeface="Arial" panose="020B0604020202020204" pitchFamily="34" charset="0"/>
              </a:rPr>
              <a:t>opplæringstilbodet</a:t>
            </a:r>
            <a:r>
              <a:rPr lang="nb-NO" altLang="nb-NO" sz="2400" dirty="0" smtClean="0">
                <a:latin typeface="Arial" panose="020B0604020202020204" pitchFamily="34" charset="0"/>
              </a:rPr>
              <a:t>, har </a:t>
            </a:r>
            <a:r>
              <a:rPr lang="nb-NO" altLang="nb-NO" sz="2400" dirty="0">
                <a:latin typeface="Arial" panose="020B0604020202020204" pitchFamily="34" charset="0"/>
              </a:rPr>
              <a:t>eleven rett til spesialundervisning etter </a:t>
            </a:r>
            <a:r>
              <a:rPr lang="nb-NO" altLang="nb-NO" sz="2400" dirty="0" err="1">
                <a:latin typeface="Arial" panose="020B0604020202020204" pitchFamily="34" charset="0"/>
              </a:rPr>
              <a:t>reglane</a:t>
            </a:r>
            <a:r>
              <a:rPr lang="nb-NO" altLang="nb-NO" sz="2400" dirty="0">
                <a:latin typeface="Arial" panose="020B0604020202020204" pitchFamily="34" charset="0"/>
              </a:rPr>
              <a:t> i kapittel 5. </a:t>
            </a:r>
            <a:endParaRPr lang="nb-NO" altLang="nb-NO" sz="2400" dirty="0" smtClean="0">
              <a:latin typeface="Arial" panose="020B0604020202020204" pitchFamily="34" charset="0"/>
            </a:endParaRPr>
          </a:p>
          <a:p>
            <a:pPr marL="0" lvl="0" indent="0" eaLnBrk="0" fontAlgn="base" hangingPunct="0">
              <a:spcBef>
                <a:spcPct val="0"/>
              </a:spcBef>
              <a:spcAft>
                <a:spcPct val="0"/>
              </a:spcAft>
              <a:buNone/>
            </a:pPr>
            <a:endParaRPr lang="nb-NO" altLang="nb-NO" sz="2400" dirty="0">
              <a:latin typeface="Arial" panose="020B0604020202020204" pitchFamily="34" charset="0"/>
            </a:endParaRPr>
          </a:p>
          <a:p>
            <a:pPr marL="0" lvl="0" indent="0" eaLnBrk="0" fontAlgn="base" hangingPunct="0">
              <a:spcBef>
                <a:spcPct val="0"/>
              </a:spcBef>
              <a:spcAft>
                <a:spcPct val="0"/>
              </a:spcAft>
              <a:buNone/>
            </a:pPr>
            <a:r>
              <a:rPr lang="nb-NO" altLang="nb-NO" sz="2400" dirty="0" smtClean="0">
                <a:latin typeface="Arial" panose="020B0604020202020204" pitchFamily="34" charset="0"/>
              </a:rPr>
              <a:t>Dette </a:t>
            </a:r>
            <a:r>
              <a:rPr lang="nb-NO" altLang="nb-NO" sz="2400" dirty="0">
                <a:latin typeface="Arial" panose="020B0604020202020204" pitchFamily="34" charset="0"/>
              </a:rPr>
              <a:t>inkluderer </a:t>
            </a:r>
            <a:r>
              <a:rPr lang="nb-NO" altLang="nb-NO" sz="2400" dirty="0" smtClean="0">
                <a:latin typeface="Arial" panose="020B0604020202020204" pitchFamily="34" charset="0"/>
              </a:rPr>
              <a:t>nødvendig opplæring </a:t>
            </a:r>
            <a:r>
              <a:rPr lang="nb-NO" altLang="nb-NO" sz="2400" dirty="0">
                <a:latin typeface="Arial" panose="020B0604020202020204" pitchFamily="34" charset="0"/>
              </a:rPr>
              <a:t>i å bruke alternativ og </a:t>
            </a:r>
            <a:r>
              <a:rPr lang="nb-NO" altLang="nb-NO" sz="2400" dirty="0" err="1">
                <a:latin typeface="Arial" panose="020B0604020202020204" pitchFamily="34" charset="0"/>
              </a:rPr>
              <a:t>supplerande</a:t>
            </a:r>
            <a:r>
              <a:rPr lang="nb-NO" altLang="nb-NO" sz="2400" dirty="0">
                <a:latin typeface="Arial" panose="020B0604020202020204" pitchFamily="34" charset="0"/>
              </a:rPr>
              <a:t> kommunikasjon.</a:t>
            </a:r>
            <a:r>
              <a:rPr lang="nn-NO" sz="2400" dirty="0"/>
              <a:t> </a:t>
            </a:r>
            <a:r>
              <a:rPr lang="nn-NO" sz="2400" dirty="0" err="1"/>
              <a:t>Føyd</a:t>
            </a:r>
            <a:r>
              <a:rPr lang="nn-NO" sz="2400" dirty="0"/>
              <a:t> til med lov 22 juni 2012 nr. 53 (</a:t>
            </a:r>
            <a:r>
              <a:rPr lang="nn-NO" sz="2400" dirty="0" err="1"/>
              <a:t>ikr</a:t>
            </a:r>
            <a:r>
              <a:rPr lang="nn-NO" sz="2400" dirty="0"/>
              <a:t>. 1 aug 2012, etter res. 22 juni 2012 nr. 582).</a:t>
            </a:r>
          </a:p>
          <a:p>
            <a:pPr marL="0" indent="0">
              <a:buNone/>
            </a:pPr>
            <a:endParaRPr lang="nb-NO" sz="2000" dirty="0"/>
          </a:p>
        </p:txBody>
      </p:sp>
    </p:spTree>
    <p:extLst>
      <p:ext uri="{BB962C8B-B14F-4D97-AF65-F5344CB8AC3E}">
        <p14:creationId xmlns:p14="http://schemas.microsoft.com/office/powerpoint/2010/main" val="2461129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dirty="0"/>
              <a:t>Grunnskolens informasjonssystem (GSI)</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767038313"/>
              </p:ext>
            </p:extLst>
          </p:nvPr>
        </p:nvGraphicFramePr>
        <p:xfrm>
          <a:off x="1" y="1417638"/>
          <a:ext cx="9144000" cy="4675656"/>
        </p:xfrm>
        <a:graphic>
          <a:graphicData uri="http://schemas.openxmlformats.org/drawingml/2006/table">
            <a:tbl>
              <a:tblPr firstRow="1" bandRow="1">
                <a:tableStyleId>{5C22544A-7EE6-4342-B048-85BDC9FD1C3A}</a:tableStyleId>
              </a:tblPr>
              <a:tblGrid>
                <a:gridCol w="731574"/>
                <a:gridCol w="5440604"/>
                <a:gridCol w="960106"/>
                <a:gridCol w="1040116"/>
                <a:gridCol w="971600"/>
              </a:tblGrid>
              <a:tr h="525112">
                <a:tc gridSpan="2">
                  <a:txBody>
                    <a:bodyPr/>
                    <a:lstStyle/>
                    <a:p>
                      <a:r>
                        <a:rPr lang="nb-NO" dirty="0" smtClean="0"/>
                        <a:t>Organisering av spesialundervisning</a:t>
                      </a:r>
                      <a:endParaRPr lang="nb-NO" dirty="0"/>
                    </a:p>
                  </a:txBody>
                  <a:tcPr/>
                </a:tc>
                <a:tc hMerge="1">
                  <a:txBody>
                    <a:bodyPr/>
                    <a:lstStyle/>
                    <a:p>
                      <a:endParaRPr lang="nb-NO" dirty="0"/>
                    </a:p>
                  </a:txBody>
                  <a:tcPr/>
                </a:tc>
                <a:tc>
                  <a:txBody>
                    <a:bodyPr/>
                    <a:lstStyle/>
                    <a:p>
                      <a:r>
                        <a:rPr lang="nb-NO" dirty="0" smtClean="0"/>
                        <a:t>gutter</a:t>
                      </a:r>
                      <a:endParaRPr lang="nb-NO" dirty="0"/>
                    </a:p>
                  </a:txBody>
                  <a:tcPr/>
                </a:tc>
                <a:tc>
                  <a:txBody>
                    <a:bodyPr/>
                    <a:lstStyle/>
                    <a:p>
                      <a:r>
                        <a:rPr lang="nb-NO" dirty="0" smtClean="0"/>
                        <a:t>jenter</a:t>
                      </a:r>
                      <a:endParaRPr lang="nb-NO" dirty="0"/>
                    </a:p>
                  </a:txBody>
                  <a:tcPr/>
                </a:tc>
                <a:tc>
                  <a:txBody>
                    <a:bodyPr/>
                    <a:lstStyle/>
                    <a:p>
                      <a:r>
                        <a:rPr lang="nb-NO" dirty="0" smtClean="0"/>
                        <a:t>sum</a:t>
                      </a:r>
                      <a:endParaRPr lang="nb-NO" dirty="0"/>
                    </a:p>
                  </a:txBody>
                  <a:tcPr/>
                </a:tc>
              </a:tr>
              <a:tr h="906358">
                <a:tc>
                  <a:txBody>
                    <a:bodyPr/>
                    <a:lstStyle/>
                    <a:p>
                      <a:r>
                        <a:rPr lang="nb-NO" dirty="0" smtClean="0"/>
                        <a:t>17</a:t>
                      </a:r>
                      <a:endParaRPr lang="nb-NO" dirty="0"/>
                    </a:p>
                  </a:txBody>
                  <a:tcPr/>
                </a:tc>
                <a:tc>
                  <a:txBody>
                    <a:bodyPr/>
                    <a:lstStyle/>
                    <a:p>
                      <a:r>
                        <a:rPr lang="nb-NO" dirty="0" smtClean="0"/>
                        <a:t>Hvor mange elever får</a:t>
                      </a:r>
                      <a:r>
                        <a:rPr lang="nb-NO" baseline="0" dirty="0" smtClean="0"/>
                        <a:t> spesialundervisning hovedsakelig i (den ordinære) klassen?</a:t>
                      </a:r>
                      <a:endParaRPr lang="nb-NO" dirty="0"/>
                    </a:p>
                  </a:txBody>
                  <a:tcPr/>
                </a:tc>
                <a:tc>
                  <a:txBody>
                    <a:bodyPr/>
                    <a:lstStyle/>
                    <a:p>
                      <a:r>
                        <a:rPr lang="nb-NO" dirty="0" smtClean="0"/>
                        <a:t>9645</a:t>
                      </a:r>
                      <a:endParaRPr lang="nb-NO" dirty="0"/>
                    </a:p>
                  </a:txBody>
                  <a:tcPr/>
                </a:tc>
                <a:tc>
                  <a:txBody>
                    <a:bodyPr/>
                    <a:lstStyle/>
                    <a:p>
                      <a:r>
                        <a:rPr lang="nb-NO" dirty="0" smtClean="0"/>
                        <a:t>4447</a:t>
                      </a:r>
                      <a:endParaRPr lang="nb-NO" dirty="0"/>
                    </a:p>
                  </a:txBody>
                  <a:tcPr/>
                </a:tc>
                <a:tc>
                  <a:txBody>
                    <a:bodyPr/>
                    <a:lstStyle/>
                    <a:p>
                      <a:r>
                        <a:rPr lang="nb-NO" dirty="0" smtClean="0"/>
                        <a:t>14092</a:t>
                      </a:r>
                      <a:endParaRPr lang="nb-NO" dirty="0"/>
                    </a:p>
                  </a:txBody>
                  <a:tcPr/>
                </a:tc>
              </a:tr>
              <a:tr h="906358">
                <a:tc>
                  <a:txBody>
                    <a:bodyPr/>
                    <a:lstStyle/>
                    <a:p>
                      <a:r>
                        <a:rPr lang="nb-NO" dirty="0" smtClean="0"/>
                        <a:t>18</a:t>
                      </a:r>
                      <a:endParaRPr lang="nb-NO" dirty="0"/>
                    </a:p>
                  </a:txBody>
                  <a:tcPr/>
                </a:tc>
                <a:tc>
                  <a:txBody>
                    <a:bodyPr/>
                    <a:lstStyle/>
                    <a:p>
                      <a:r>
                        <a:rPr lang="nb-NO" dirty="0" smtClean="0"/>
                        <a:t>Hvor mange elever får spesialundervisning hovedsakelig i grupper på 6 eller flere elever?</a:t>
                      </a:r>
                      <a:endParaRPr lang="nb-NO" dirty="0"/>
                    </a:p>
                  </a:txBody>
                  <a:tcPr/>
                </a:tc>
                <a:tc>
                  <a:txBody>
                    <a:bodyPr/>
                    <a:lstStyle/>
                    <a:p>
                      <a:r>
                        <a:rPr lang="nb-NO" dirty="0" smtClean="0"/>
                        <a:t>3730</a:t>
                      </a:r>
                      <a:endParaRPr lang="nb-NO" dirty="0"/>
                    </a:p>
                  </a:txBody>
                  <a:tcPr/>
                </a:tc>
                <a:tc>
                  <a:txBody>
                    <a:bodyPr/>
                    <a:lstStyle/>
                    <a:p>
                      <a:r>
                        <a:rPr lang="nb-NO" dirty="0" smtClean="0"/>
                        <a:t>1843</a:t>
                      </a:r>
                      <a:endParaRPr lang="nb-NO" dirty="0"/>
                    </a:p>
                  </a:txBody>
                  <a:tcPr/>
                </a:tc>
                <a:tc>
                  <a:txBody>
                    <a:bodyPr/>
                    <a:lstStyle/>
                    <a:p>
                      <a:r>
                        <a:rPr lang="nb-NO" dirty="0" smtClean="0"/>
                        <a:t>5573</a:t>
                      </a:r>
                      <a:endParaRPr lang="nb-NO" dirty="0"/>
                    </a:p>
                  </a:txBody>
                  <a:tcPr/>
                </a:tc>
              </a:tr>
              <a:tr h="906358">
                <a:tc>
                  <a:txBody>
                    <a:bodyPr/>
                    <a:lstStyle/>
                    <a:p>
                      <a:r>
                        <a:rPr lang="nb-NO" dirty="0" smtClean="0"/>
                        <a:t>19</a:t>
                      </a:r>
                      <a:endParaRPr lang="nb-NO" dirty="0"/>
                    </a:p>
                  </a:txBody>
                  <a:tcPr/>
                </a:tc>
                <a:tc>
                  <a:txBody>
                    <a:bodyPr/>
                    <a:lstStyle/>
                    <a:p>
                      <a:r>
                        <a:rPr lang="nb-NO" dirty="0" smtClean="0"/>
                        <a:t>Hvor mange elever får spesialundervisning hovedsakelig i grupper på 2-5?</a:t>
                      </a:r>
                      <a:endParaRPr lang="nb-NO" dirty="0"/>
                    </a:p>
                  </a:txBody>
                  <a:tcPr/>
                </a:tc>
                <a:tc>
                  <a:txBody>
                    <a:bodyPr/>
                    <a:lstStyle/>
                    <a:p>
                      <a:r>
                        <a:rPr lang="nb-NO" dirty="0" smtClean="0"/>
                        <a:t>16657</a:t>
                      </a:r>
                      <a:endParaRPr lang="nb-NO" dirty="0"/>
                    </a:p>
                  </a:txBody>
                  <a:tcPr/>
                </a:tc>
                <a:tc>
                  <a:txBody>
                    <a:bodyPr/>
                    <a:lstStyle/>
                    <a:p>
                      <a:r>
                        <a:rPr lang="nb-NO" dirty="0" smtClean="0"/>
                        <a:t>8185</a:t>
                      </a:r>
                      <a:endParaRPr lang="nb-NO" dirty="0"/>
                    </a:p>
                  </a:txBody>
                  <a:tcPr/>
                </a:tc>
                <a:tc>
                  <a:txBody>
                    <a:bodyPr/>
                    <a:lstStyle/>
                    <a:p>
                      <a:r>
                        <a:rPr lang="nb-NO" dirty="0" smtClean="0"/>
                        <a:t>24842</a:t>
                      </a:r>
                      <a:endParaRPr lang="nb-NO" dirty="0"/>
                    </a:p>
                  </a:txBody>
                  <a:tcPr/>
                </a:tc>
              </a:tr>
              <a:tr h="906358">
                <a:tc>
                  <a:txBody>
                    <a:bodyPr/>
                    <a:lstStyle/>
                    <a:p>
                      <a:r>
                        <a:rPr lang="nb-NO" dirty="0" smtClean="0"/>
                        <a:t>20</a:t>
                      </a:r>
                      <a:endParaRPr lang="nb-NO" dirty="0"/>
                    </a:p>
                  </a:txBody>
                  <a:tcPr/>
                </a:tc>
                <a:tc>
                  <a:txBody>
                    <a:bodyPr/>
                    <a:lstStyle/>
                    <a:p>
                      <a:r>
                        <a:rPr lang="nb-NO" dirty="0" smtClean="0"/>
                        <a:t>Hvor mange</a:t>
                      </a:r>
                      <a:r>
                        <a:rPr lang="nb-NO" baseline="0" dirty="0" smtClean="0"/>
                        <a:t> elever får spesialundervisning hovedsakelig alene?</a:t>
                      </a:r>
                      <a:endParaRPr lang="nb-NO" dirty="0"/>
                    </a:p>
                  </a:txBody>
                  <a:tcPr/>
                </a:tc>
                <a:tc>
                  <a:txBody>
                    <a:bodyPr/>
                    <a:lstStyle/>
                    <a:p>
                      <a:r>
                        <a:rPr lang="nb-NO" dirty="0" smtClean="0"/>
                        <a:t>4563</a:t>
                      </a:r>
                      <a:endParaRPr lang="nb-NO" dirty="0"/>
                    </a:p>
                  </a:txBody>
                  <a:tcPr/>
                </a:tc>
                <a:tc>
                  <a:txBody>
                    <a:bodyPr/>
                    <a:lstStyle/>
                    <a:p>
                      <a:r>
                        <a:rPr lang="nb-NO" dirty="0" smtClean="0"/>
                        <a:t>1907</a:t>
                      </a:r>
                      <a:endParaRPr lang="nb-NO" dirty="0"/>
                    </a:p>
                  </a:txBody>
                  <a:tcPr/>
                </a:tc>
                <a:tc>
                  <a:txBody>
                    <a:bodyPr/>
                    <a:lstStyle/>
                    <a:p>
                      <a:r>
                        <a:rPr lang="nb-NO" dirty="0" smtClean="0"/>
                        <a:t>6470</a:t>
                      </a:r>
                      <a:endParaRPr lang="nb-NO" dirty="0"/>
                    </a:p>
                  </a:txBody>
                  <a:tcPr/>
                </a:tc>
              </a:tr>
              <a:tr h="525112">
                <a:tc>
                  <a:txBody>
                    <a:bodyPr/>
                    <a:lstStyle/>
                    <a:p>
                      <a:endParaRPr lang="nb-NO" dirty="0"/>
                    </a:p>
                  </a:txBody>
                  <a:tcPr/>
                </a:tc>
                <a:tc>
                  <a:txBody>
                    <a:bodyPr/>
                    <a:lstStyle/>
                    <a:p>
                      <a:endParaRPr lang="nb-NO" dirty="0"/>
                    </a:p>
                  </a:txBody>
                  <a:tcPr/>
                </a:tc>
                <a:tc>
                  <a:txBody>
                    <a:bodyPr/>
                    <a:lstStyle/>
                    <a:p>
                      <a:endParaRPr lang="nb-NO" dirty="0"/>
                    </a:p>
                  </a:txBody>
                  <a:tcPr/>
                </a:tc>
                <a:tc>
                  <a:txBody>
                    <a:bodyPr/>
                    <a:lstStyle/>
                    <a:p>
                      <a:endParaRPr lang="nb-NO" dirty="0"/>
                    </a:p>
                  </a:txBody>
                  <a:tcPr/>
                </a:tc>
                <a:tc>
                  <a:txBody>
                    <a:bodyPr/>
                    <a:lstStyle/>
                    <a:p>
                      <a:endParaRPr lang="nb-NO" dirty="0"/>
                    </a:p>
                  </a:txBody>
                  <a:tcPr/>
                </a:tc>
              </a:tr>
            </a:tbl>
          </a:graphicData>
        </a:graphic>
      </p:graphicFrame>
    </p:spTree>
    <p:extLst>
      <p:ext uri="{BB962C8B-B14F-4D97-AF65-F5344CB8AC3E}">
        <p14:creationId xmlns:p14="http://schemas.microsoft.com/office/powerpoint/2010/main" val="1117952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9275" y="425076"/>
            <a:ext cx="8042276" cy="1336956"/>
          </a:xfrm>
        </p:spPr>
        <p:txBody>
          <a:bodyPr/>
          <a:lstStyle/>
          <a:p>
            <a:r>
              <a:rPr lang="nb-NO" dirty="0" smtClean="0"/>
              <a:t>Barn søker barn</a:t>
            </a:r>
            <a:endParaRPr lang="nb-NO" dirty="0"/>
          </a:p>
        </p:txBody>
      </p:sp>
      <p:pic>
        <p:nvPicPr>
          <p:cNvPr id="4" name="Plassholder for innhold 3" descr="IMG_0671.JPG"/>
          <p:cNvPicPr>
            <a:picLocks noGrp="1" noChangeAspect="1"/>
          </p:cNvPicPr>
          <p:nvPr>
            <p:ph idx="1"/>
          </p:nvPr>
        </p:nvPicPr>
        <p:blipFill>
          <a:blip r:embed="rId3" cstate="print">
            <a:extLst>
              <a:ext uri="{28A0092B-C50C-407E-A947-70E740481C1C}">
                <a14:useLocalDpi xmlns:a14="http://schemas.microsoft.com/office/drawing/2010/main" val="0"/>
              </a:ext>
            </a:extLst>
          </a:blip>
          <a:srcRect t="13846" b="13846"/>
          <a:stretch>
            <a:fillRect/>
          </a:stretch>
        </p:blipFill>
        <p:spPr>
          <a:xfrm>
            <a:off x="-50367" y="1883833"/>
            <a:ext cx="9210208" cy="4974167"/>
          </a:xfrm>
        </p:spPr>
      </p:pic>
    </p:spTree>
    <p:extLst>
      <p:ext uri="{BB962C8B-B14F-4D97-AF65-F5344CB8AC3E}">
        <p14:creationId xmlns:p14="http://schemas.microsoft.com/office/powerpoint/2010/main" val="1719792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«Deltakelse»?</a:t>
            </a:r>
            <a:endParaRPr lang="nb-NO" b="1" dirty="0"/>
          </a:p>
        </p:txBody>
      </p:sp>
      <p:sp>
        <p:nvSpPr>
          <p:cNvPr id="3" name="Plassholder for innhold 2"/>
          <p:cNvSpPr>
            <a:spLocks noGrp="1"/>
          </p:cNvSpPr>
          <p:nvPr>
            <p:ph sz="half" idx="1"/>
          </p:nvPr>
        </p:nvSpPr>
        <p:spPr>
          <a:xfrm>
            <a:off x="457200" y="1600200"/>
            <a:ext cx="4038600" cy="3845023"/>
          </a:xfrm>
        </p:spPr>
        <p:txBody>
          <a:bodyPr>
            <a:normAutofit lnSpcReduction="10000"/>
          </a:bodyPr>
          <a:lstStyle/>
          <a:p>
            <a:pPr marL="0" indent="0">
              <a:buNone/>
            </a:pPr>
            <a:r>
              <a:rPr lang="nb-NO" b="1" dirty="0" smtClean="0"/>
              <a:t>Et individorientert perspektiv:</a:t>
            </a:r>
          </a:p>
          <a:p>
            <a:pPr marL="0" indent="0">
              <a:buNone/>
            </a:pPr>
            <a:r>
              <a:rPr lang="nb-NO" dirty="0" smtClean="0"/>
              <a:t>ICF (WHO, 2004, s.66): </a:t>
            </a:r>
            <a:r>
              <a:rPr lang="nb-NO" b="1" i="1" dirty="0" smtClean="0"/>
              <a:t>Deltagelse </a:t>
            </a:r>
            <a:r>
              <a:rPr lang="nb-NO" i="1" dirty="0" smtClean="0"/>
              <a:t>er å engasjere seg i en livssituasjon.</a:t>
            </a:r>
          </a:p>
          <a:p>
            <a:pPr marL="0" indent="0">
              <a:buNone/>
            </a:pPr>
            <a:endParaRPr lang="nb-NO" b="1" i="1" dirty="0"/>
          </a:p>
          <a:p>
            <a:pPr marL="0" indent="0">
              <a:buNone/>
            </a:pPr>
            <a:r>
              <a:rPr lang="nb-NO" dirty="0" smtClean="0"/>
              <a:t>Kan man delta uten at «den andre» også er engasjert?</a:t>
            </a:r>
          </a:p>
        </p:txBody>
      </p:sp>
      <p:sp>
        <p:nvSpPr>
          <p:cNvPr id="4" name="Plassholder for innhold 3"/>
          <p:cNvSpPr>
            <a:spLocks noGrp="1"/>
          </p:cNvSpPr>
          <p:nvPr>
            <p:ph sz="half" idx="2"/>
          </p:nvPr>
        </p:nvSpPr>
        <p:spPr>
          <a:xfrm>
            <a:off x="4664833" y="1268760"/>
            <a:ext cx="4038600" cy="4525963"/>
          </a:xfrm>
        </p:spPr>
        <p:txBody>
          <a:bodyPr>
            <a:normAutofit lnSpcReduction="10000"/>
          </a:bodyPr>
          <a:lstStyle/>
          <a:p>
            <a:pPr marL="0" indent="0">
              <a:buNone/>
            </a:pPr>
            <a:r>
              <a:rPr lang="nb-NO" b="1" dirty="0" smtClean="0"/>
              <a:t>Et relasjonelt perspektiv:</a:t>
            </a:r>
          </a:p>
          <a:p>
            <a:r>
              <a:rPr lang="nb-NO" dirty="0" smtClean="0"/>
              <a:t>Å få være </a:t>
            </a:r>
            <a:r>
              <a:rPr lang="nb-NO" dirty="0"/>
              <a:t>noen sammen med noen</a:t>
            </a:r>
          </a:p>
          <a:p>
            <a:r>
              <a:rPr lang="nb-NO" dirty="0"/>
              <a:t>Å gjøre noe sammen med noen</a:t>
            </a:r>
          </a:p>
          <a:p>
            <a:r>
              <a:rPr lang="nb-NO" dirty="0" smtClean="0"/>
              <a:t>Tilhørighet </a:t>
            </a:r>
            <a:r>
              <a:rPr lang="nb-NO" dirty="0"/>
              <a:t>til et </a:t>
            </a:r>
            <a:r>
              <a:rPr lang="nb-NO" dirty="0" smtClean="0"/>
              <a:t>praksisfellesskap </a:t>
            </a:r>
            <a:r>
              <a:rPr lang="nb-NO" sz="1800" dirty="0"/>
              <a:t>(Wenger, 1998</a:t>
            </a:r>
            <a:r>
              <a:rPr lang="nb-NO" sz="1800" dirty="0" smtClean="0"/>
              <a:t>)</a:t>
            </a:r>
            <a:r>
              <a:rPr lang="nb-NO" dirty="0"/>
              <a:t> </a:t>
            </a:r>
            <a:endParaRPr lang="nb-NO" dirty="0" smtClean="0"/>
          </a:p>
          <a:p>
            <a:r>
              <a:rPr lang="nb-NO" dirty="0" smtClean="0"/>
              <a:t>Intersubjektivitet – gjensidighet</a:t>
            </a:r>
          </a:p>
          <a:p>
            <a:pPr marL="0" indent="0">
              <a:buNone/>
            </a:pPr>
            <a:endParaRPr lang="nb-NO" dirty="0"/>
          </a:p>
          <a:p>
            <a:endParaRPr lang="nb-NO" dirty="0"/>
          </a:p>
          <a:p>
            <a:pPr marL="0" indent="0">
              <a:buNone/>
            </a:pPr>
            <a:endParaRPr lang="nb-NO" dirty="0"/>
          </a:p>
        </p:txBody>
      </p:sp>
      <p:sp>
        <p:nvSpPr>
          <p:cNvPr id="5" name="TekstSylinder 4"/>
          <p:cNvSpPr txBox="1"/>
          <p:nvPr/>
        </p:nvSpPr>
        <p:spPr>
          <a:xfrm>
            <a:off x="1259632" y="5794723"/>
            <a:ext cx="6700552" cy="461665"/>
          </a:xfrm>
          <a:prstGeom prst="rect">
            <a:avLst/>
          </a:prstGeom>
          <a:noFill/>
        </p:spPr>
        <p:txBody>
          <a:bodyPr wrap="none" rtlCol="0">
            <a:spAutoFit/>
          </a:bodyPr>
          <a:lstStyle/>
          <a:p>
            <a:r>
              <a:rPr lang="nb-NO" sz="2400" b="1" dirty="0" smtClean="0"/>
              <a:t>Deltakelse for alle kan ses som inkludering i praksis</a:t>
            </a:r>
            <a:endParaRPr lang="nb-NO" sz="2400" b="1" dirty="0"/>
          </a:p>
        </p:txBody>
      </p:sp>
    </p:spTree>
    <p:extLst>
      <p:ext uri="{BB962C8B-B14F-4D97-AF65-F5344CB8AC3E}">
        <p14:creationId xmlns:p14="http://schemas.microsoft.com/office/powerpoint/2010/main" val="1673694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80729" y="479613"/>
            <a:ext cx="8229600" cy="717139"/>
          </a:xfrm>
        </p:spPr>
        <p:txBody>
          <a:bodyPr>
            <a:noAutofit/>
          </a:bodyPr>
          <a:lstStyle/>
          <a:p>
            <a:r>
              <a:rPr lang="nb-NO" sz="3600" b="1" dirty="0" smtClean="0">
                <a:latin typeface="Arial" charset="0"/>
              </a:rPr>
              <a:t>Hvorfor deltakelse i klassen for alle?</a:t>
            </a:r>
            <a:br>
              <a:rPr lang="nb-NO" sz="3600" b="1" dirty="0" smtClean="0">
                <a:latin typeface="Arial" charset="0"/>
              </a:rPr>
            </a:br>
            <a:endParaRPr lang="nb-NO" sz="2800" dirty="0"/>
          </a:p>
        </p:txBody>
      </p:sp>
      <p:sp>
        <p:nvSpPr>
          <p:cNvPr id="3" name="Plassholder for innhold 2"/>
          <p:cNvSpPr>
            <a:spLocks noGrp="1"/>
          </p:cNvSpPr>
          <p:nvPr>
            <p:ph idx="1"/>
          </p:nvPr>
        </p:nvSpPr>
        <p:spPr/>
        <p:txBody>
          <a:bodyPr>
            <a:normAutofit/>
          </a:bodyPr>
          <a:lstStyle/>
          <a:p>
            <a:pPr>
              <a:buFont typeface="Wingdings" panose="05000000000000000000" pitchFamily="2" charset="2"/>
              <a:buChar char="ü"/>
            </a:pPr>
            <a:r>
              <a:rPr lang="nb-NO" sz="3800" dirty="0" smtClean="0">
                <a:latin typeface="Arial" charset="0"/>
              </a:rPr>
              <a:t> Læring i fellesskap</a:t>
            </a:r>
          </a:p>
          <a:p>
            <a:pPr>
              <a:buFont typeface="Wingdings" panose="05000000000000000000" pitchFamily="2" charset="2"/>
              <a:buChar char="ü"/>
            </a:pPr>
            <a:r>
              <a:rPr lang="nb-NO" sz="3800" dirty="0">
                <a:latin typeface="Arial" charset="0"/>
              </a:rPr>
              <a:t> </a:t>
            </a:r>
            <a:r>
              <a:rPr lang="nb-NO" sz="3800" dirty="0" smtClean="0">
                <a:latin typeface="Arial" charset="0"/>
              </a:rPr>
              <a:t>Anerkjennelse av forskjellighet </a:t>
            </a:r>
            <a:r>
              <a:rPr lang="nb-NO" sz="3800" dirty="0">
                <a:latin typeface="Arial" charset="0"/>
              </a:rPr>
              <a:t> </a:t>
            </a:r>
            <a:r>
              <a:rPr lang="nb-NO" sz="3800" dirty="0" smtClean="0">
                <a:latin typeface="Arial" charset="0"/>
              </a:rPr>
              <a:t> </a:t>
            </a:r>
          </a:p>
          <a:p>
            <a:pPr marL="0" indent="0">
              <a:buNone/>
            </a:pPr>
            <a:r>
              <a:rPr lang="nb-NO" sz="3800" dirty="0">
                <a:latin typeface="Arial" charset="0"/>
              </a:rPr>
              <a:t> </a:t>
            </a:r>
            <a:r>
              <a:rPr lang="nb-NO" sz="3800" dirty="0" smtClean="0">
                <a:latin typeface="Arial" charset="0"/>
              </a:rPr>
              <a:t>   fremmer demokrati og </a:t>
            </a:r>
          </a:p>
          <a:p>
            <a:pPr marL="0" indent="0">
              <a:buNone/>
            </a:pPr>
            <a:r>
              <a:rPr lang="nb-NO" sz="3800" dirty="0">
                <a:latin typeface="Arial" charset="0"/>
              </a:rPr>
              <a:t> </a:t>
            </a:r>
            <a:r>
              <a:rPr lang="nb-NO" sz="3800" dirty="0" smtClean="0">
                <a:latin typeface="Arial" charset="0"/>
              </a:rPr>
              <a:t>   minsker fremmedfrykt</a:t>
            </a:r>
          </a:p>
          <a:p>
            <a:pPr>
              <a:buFont typeface="Wingdings" panose="05000000000000000000" pitchFamily="2" charset="2"/>
              <a:buChar char="ü"/>
            </a:pPr>
            <a:r>
              <a:rPr lang="nb-NO" sz="3800" dirty="0">
                <a:latin typeface="Arial" charset="0"/>
              </a:rPr>
              <a:t> </a:t>
            </a:r>
            <a:r>
              <a:rPr lang="nb-NO" sz="3800" dirty="0" smtClean="0">
                <a:latin typeface="Arial" charset="0"/>
              </a:rPr>
              <a:t>Sosialisering</a:t>
            </a:r>
            <a:endParaRPr lang="nb-NO" sz="3800" dirty="0">
              <a:latin typeface="Arial" charset="0"/>
            </a:endParaRPr>
          </a:p>
          <a:p>
            <a:pPr marL="0" indent="0">
              <a:buNone/>
            </a:pPr>
            <a:endParaRPr lang="nb-NO" dirty="0"/>
          </a:p>
        </p:txBody>
      </p:sp>
    </p:spTree>
    <p:extLst>
      <p:ext uri="{BB962C8B-B14F-4D97-AF65-F5344CB8AC3E}">
        <p14:creationId xmlns:p14="http://schemas.microsoft.com/office/powerpoint/2010/main" val="3434772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3600" b="1" dirty="0" smtClean="0">
                <a:latin typeface="Arial" charset="0"/>
              </a:rPr>
              <a:t>Sosiale læringsteorier</a:t>
            </a:r>
            <a:br>
              <a:rPr lang="nb-NO" sz="3600" b="1" dirty="0" smtClean="0">
                <a:latin typeface="Arial" charset="0"/>
              </a:rPr>
            </a:br>
            <a:r>
              <a:rPr lang="nb-NO" sz="2000" dirty="0" smtClean="0">
                <a:latin typeface="Arial" charset="0"/>
              </a:rPr>
              <a:t>bl.a. John </a:t>
            </a:r>
            <a:r>
              <a:rPr lang="nb-NO" sz="2000" dirty="0" err="1" smtClean="0">
                <a:latin typeface="Arial" charset="0"/>
              </a:rPr>
              <a:t>Dewey</a:t>
            </a:r>
            <a:r>
              <a:rPr lang="nb-NO" sz="2000" dirty="0" smtClean="0">
                <a:latin typeface="Arial" charset="0"/>
              </a:rPr>
              <a:t> (1859 – 1952) og Lev </a:t>
            </a:r>
            <a:r>
              <a:rPr lang="nb-NO" sz="2000" dirty="0" err="1" smtClean="0">
                <a:latin typeface="Arial" charset="0"/>
              </a:rPr>
              <a:t>Vygotsky</a:t>
            </a:r>
            <a:r>
              <a:rPr lang="nb-NO" sz="2000" dirty="0" smtClean="0">
                <a:latin typeface="Arial" charset="0"/>
              </a:rPr>
              <a:t> (1896 - 1934) </a:t>
            </a:r>
            <a:endParaRPr lang="nb-NO" sz="2000" dirty="0"/>
          </a:p>
        </p:txBody>
      </p:sp>
      <p:sp>
        <p:nvSpPr>
          <p:cNvPr id="3" name="Plassholder for innhold 2"/>
          <p:cNvSpPr>
            <a:spLocks noGrp="1"/>
          </p:cNvSpPr>
          <p:nvPr>
            <p:ph idx="1"/>
          </p:nvPr>
        </p:nvSpPr>
        <p:spPr/>
        <p:txBody>
          <a:bodyPr>
            <a:normAutofit fontScale="55000" lnSpcReduction="20000"/>
          </a:bodyPr>
          <a:lstStyle/>
          <a:p>
            <a:pPr>
              <a:lnSpc>
                <a:spcPct val="120000"/>
              </a:lnSpc>
            </a:pPr>
            <a:r>
              <a:rPr lang="nb-NO" sz="3800" b="1" dirty="0" err="1" smtClean="0">
                <a:latin typeface="Arial" charset="0"/>
              </a:rPr>
              <a:t>Dewey</a:t>
            </a:r>
            <a:r>
              <a:rPr lang="nb-NO" sz="3800" b="1" dirty="0" smtClean="0">
                <a:latin typeface="Arial" charset="0"/>
              </a:rPr>
              <a:t>:</a:t>
            </a:r>
            <a:r>
              <a:rPr lang="nb-NO" sz="3800" dirty="0" smtClean="0">
                <a:latin typeface="Arial" charset="0"/>
              </a:rPr>
              <a:t> Vi skaffer oss kunnskap gjennom å ta del i praktiske læringsaktiviteter og gjennom å samhandle med andre mennesker (</a:t>
            </a:r>
            <a:r>
              <a:rPr lang="nb-NO" sz="3800" dirty="0" err="1" smtClean="0">
                <a:latin typeface="Arial" charset="0"/>
              </a:rPr>
              <a:t>Dysthe</a:t>
            </a:r>
            <a:r>
              <a:rPr lang="nb-NO" sz="3800" dirty="0" smtClean="0">
                <a:latin typeface="Arial" charset="0"/>
              </a:rPr>
              <a:t> 2001).</a:t>
            </a:r>
          </a:p>
          <a:p>
            <a:pPr>
              <a:lnSpc>
                <a:spcPct val="120000"/>
              </a:lnSpc>
            </a:pPr>
            <a:r>
              <a:rPr lang="nb-NO" sz="3800" b="1" dirty="0" err="1" smtClean="0">
                <a:latin typeface="Arial" charset="0"/>
              </a:rPr>
              <a:t>Vygotsky</a:t>
            </a:r>
            <a:r>
              <a:rPr lang="nb-NO" sz="3800" b="1" dirty="0" smtClean="0">
                <a:latin typeface="Arial" charset="0"/>
              </a:rPr>
              <a:t>:</a:t>
            </a:r>
            <a:r>
              <a:rPr lang="nb-NO" sz="3800" dirty="0" smtClean="0">
                <a:latin typeface="Arial" charset="0"/>
              </a:rPr>
              <a:t> Læring og personlig utvikling er bare mulig å forstå som </a:t>
            </a:r>
            <a:r>
              <a:rPr lang="ja-JP" altLang="nb-NO" sz="3800" dirty="0" smtClean="0">
                <a:latin typeface="Arial" charset="0"/>
              </a:rPr>
              <a:t>”</a:t>
            </a:r>
            <a:r>
              <a:rPr lang="nb-NO" altLang="ja-JP" sz="3800" dirty="0" err="1" smtClean="0">
                <a:latin typeface="Arial" charset="0"/>
              </a:rPr>
              <a:t>Mind</a:t>
            </a:r>
            <a:r>
              <a:rPr lang="nb-NO" altLang="ja-JP" sz="3800" dirty="0" smtClean="0">
                <a:latin typeface="Arial" charset="0"/>
              </a:rPr>
              <a:t> in </a:t>
            </a:r>
            <a:r>
              <a:rPr lang="nb-NO" altLang="ja-JP" sz="3800" dirty="0" err="1" smtClean="0">
                <a:latin typeface="Arial" charset="0"/>
              </a:rPr>
              <a:t>Society</a:t>
            </a:r>
            <a:r>
              <a:rPr lang="ja-JP" altLang="nb-NO" sz="3800" dirty="0" smtClean="0">
                <a:latin typeface="Arial" charset="0"/>
              </a:rPr>
              <a:t>”</a:t>
            </a:r>
            <a:r>
              <a:rPr lang="nb-NO" altLang="ja-JP" sz="3800" dirty="0" smtClean="0">
                <a:latin typeface="Arial" charset="0"/>
              </a:rPr>
              <a:t>. Menneskets indre tenking kommer som resultat av ytre tenking og aktivitet sammen med andre, og aktivitetene er alltid sosiale; de skjer gjennom ulike former for interaksjon med andre mennesker (Strandberg 2008). </a:t>
            </a:r>
          </a:p>
          <a:p>
            <a:pPr>
              <a:lnSpc>
                <a:spcPct val="120000"/>
              </a:lnSpc>
            </a:pPr>
            <a:r>
              <a:rPr lang="nb-NO" sz="4400" b="1" dirty="0" smtClean="0">
                <a:latin typeface="Arial" charset="0"/>
              </a:rPr>
              <a:t>Weinstein:</a:t>
            </a:r>
            <a:r>
              <a:rPr lang="nb-NO" sz="4400" dirty="0" smtClean="0">
                <a:latin typeface="Arial" charset="0"/>
              </a:rPr>
              <a:t> Klasserommet er en sosial kontekst for både skolefaglige og sosiale emner (</a:t>
            </a:r>
            <a:r>
              <a:rPr lang="nb-NO" sz="4400" dirty="0" err="1" smtClean="0">
                <a:latin typeface="Arial" charset="0"/>
              </a:rPr>
              <a:t>Ohna</a:t>
            </a:r>
            <a:r>
              <a:rPr lang="nb-NO" sz="4400" dirty="0" smtClean="0">
                <a:latin typeface="Arial" charset="0"/>
              </a:rPr>
              <a:t> 2003). </a:t>
            </a:r>
          </a:p>
          <a:p>
            <a:endParaRPr lang="nb-NO" sz="4400" dirty="0"/>
          </a:p>
        </p:txBody>
      </p:sp>
    </p:spTree>
    <p:extLst>
      <p:ext uri="{BB962C8B-B14F-4D97-AF65-F5344CB8AC3E}">
        <p14:creationId xmlns:p14="http://schemas.microsoft.com/office/powerpoint/2010/main" val="304991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signhilds\AppData\Local\Microsoft\Windows\Temporary Internet Files\Content.IE5\QLF0IZW3\MP90043075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tel 1"/>
          <p:cNvSpPr>
            <a:spLocks noGrp="1"/>
          </p:cNvSpPr>
          <p:nvPr>
            <p:ph type="title"/>
          </p:nvPr>
        </p:nvSpPr>
        <p:spPr>
          <a:xfrm>
            <a:off x="457200" y="0"/>
            <a:ext cx="8229600" cy="1196752"/>
          </a:xfrm>
        </p:spPr>
        <p:txBody>
          <a:bodyPr>
            <a:normAutofit/>
          </a:bodyPr>
          <a:lstStyle/>
          <a:p>
            <a:r>
              <a:rPr lang="en-US" sz="4800" b="1" dirty="0" err="1" smtClean="0">
                <a:solidFill>
                  <a:srgbClr val="FF0000"/>
                </a:solidFill>
              </a:rPr>
              <a:t>Deltakelse</a:t>
            </a:r>
            <a:r>
              <a:rPr lang="en-US" sz="4800" b="1" dirty="0" smtClean="0">
                <a:solidFill>
                  <a:srgbClr val="FF0000"/>
                </a:solidFill>
              </a:rPr>
              <a:t> for </a:t>
            </a:r>
            <a:r>
              <a:rPr lang="en-US" sz="4800" b="1" dirty="0" err="1" smtClean="0">
                <a:solidFill>
                  <a:srgbClr val="FF0000"/>
                </a:solidFill>
              </a:rPr>
              <a:t>alle</a:t>
            </a:r>
            <a:r>
              <a:rPr lang="en-US" sz="4800" b="1" dirty="0" smtClean="0">
                <a:solidFill>
                  <a:srgbClr val="FF0000"/>
                </a:solidFill>
              </a:rPr>
              <a:t> </a:t>
            </a:r>
            <a:r>
              <a:rPr lang="en-US" sz="4800" b="1" dirty="0" err="1" smtClean="0">
                <a:solidFill>
                  <a:srgbClr val="FF0000"/>
                </a:solidFill>
              </a:rPr>
              <a:t>er</a:t>
            </a:r>
            <a:r>
              <a:rPr lang="en-US" sz="4800" b="1" dirty="0" smtClean="0">
                <a:solidFill>
                  <a:srgbClr val="FF0000"/>
                </a:solidFill>
              </a:rPr>
              <a:t> </a:t>
            </a:r>
            <a:r>
              <a:rPr lang="en-US" sz="4800" b="1" dirty="0" err="1" smtClean="0">
                <a:solidFill>
                  <a:srgbClr val="FF0000"/>
                </a:solidFill>
              </a:rPr>
              <a:t>mulig</a:t>
            </a:r>
            <a:r>
              <a:rPr lang="en-US" sz="4800" b="1" dirty="0" smtClean="0">
                <a:solidFill>
                  <a:srgbClr val="FF0000"/>
                </a:solidFill>
                <a:sym typeface="Wingdings" panose="05000000000000000000" pitchFamily="2" charset="2"/>
              </a:rPr>
              <a:t></a:t>
            </a:r>
            <a:endParaRPr lang="en-US" sz="4800" b="1" dirty="0">
              <a:solidFill>
                <a:srgbClr val="FF0000"/>
              </a:solidFill>
            </a:endParaRPr>
          </a:p>
        </p:txBody>
      </p:sp>
      <p:sp>
        <p:nvSpPr>
          <p:cNvPr id="3" name="Plassholder for innhold 2"/>
          <p:cNvSpPr>
            <a:spLocks noGrp="1"/>
          </p:cNvSpPr>
          <p:nvPr>
            <p:ph idx="1"/>
          </p:nvPr>
        </p:nvSpPr>
        <p:spPr>
          <a:xfrm>
            <a:off x="457200" y="3903241"/>
            <a:ext cx="8229600" cy="2836912"/>
          </a:xfrm>
        </p:spPr>
        <p:txBody>
          <a:bodyPr>
            <a:normAutofit/>
          </a:bodyPr>
          <a:lstStyle/>
          <a:p>
            <a:pPr marL="0" indent="0">
              <a:buNone/>
            </a:pPr>
            <a:endParaRPr lang="nb-NO" dirty="0" smtClean="0"/>
          </a:p>
          <a:p>
            <a:pPr marL="0" indent="0">
              <a:buNone/>
            </a:pPr>
            <a:endParaRPr lang="nb-NO" dirty="0" smtClean="0"/>
          </a:p>
          <a:p>
            <a:endParaRPr lang="nb-NO" dirty="0" smtClean="0"/>
          </a:p>
          <a:p>
            <a:pPr marL="0" indent="0">
              <a:buNone/>
            </a:pPr>
            <a:endParaRPr lang="nb-NO" dirty="0" smtClean="0"/>
          </a:p>
        </p:txBody>
      </p:sp>
    </p:spTree>
    <p:extLst>
      <p:ext uri="{BB962C8B-B14F-4D97-AF65-F5344CB8AC3E}">
        <p14:creationId xmlns:p14="http://schemas.microsoft.com/office/powerpoint/2010/main" val="4131273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3600" b="1" dirty="0" smtClean="0"/>
              <a:t/>
            </a:r>
            <a:br>
              <a:rPr lang="nb-NO" sz="3600" b="1" dirty="0" smtClean="0"/>
            </a:br>
            <a:r>
              <a:rPr lang="nb-NO" sz="3600" b="1" i="1" dirty="0" err="1" smtClean="0"/>
              <a:t>Inclusive</a:t>
            </a:r>
            <a:r>
              <a:rPr lang="nb-NO" sz="3600" b="1" i="1" dirty="0" smtClean="0"/>
              <a:t> </a:t>
            </a:r>
            <a:r>
              <a:rPr lang="nb-NO" sz="3600" b="1" i="1" dirty="0" err="1" smtClean="0"/>
              <a:t>education</a:t>
            </a:r>
            <a:r>
              <a:rPr lang="nb-NO" sz="3600" b="1" dirty="0" smtClean="0"/>
              <a:t>: </a:t>
            </a:r>
            <a:br>
              <a:rPr lang="nb-NO" sz="3600" b="1" dirty="0" smtClean="0"/>
            </a:br>
            <a:r>
              <a:rPr lang="nb-NO" sz="3600" b="1" dirty="0" smtClean="0"/>
              <a:t>Internasjonale overordnede prinsipper</a:t>
            </a:r>
            <a:r>
              <a:rPr lang="nb-NO" sz="3600" b="1" dirty="0"/>
              <a:t/>
            </a:r>
            <a:br>
              <a:rPr lang="nb-NO" sz="3600" b="1" dirty="0"/>
            </a:br>
            <a:endParaRPr lang="nb-NO" sz="3600" b="1" dirty="0"/>
          </a:p>
        </p:txBody>
      </p:sp>
      <p:sp>
        <p:nvSpPr>
          <p:cNvPr id="3" name="Plassholder for innhold 2"/>
          <p:cNvSpPr>
            <a:spLocks noGrp="1"/>
          </p:cNvSpPr>
          <p:nvPr>
            <p:ph idx="1"/>
          </p:nvPr>
        </p:nvSpPr>
        <p:spPr/>
        <p:txBody>
          <a:bodyPr>
            <a:normAutofit/>
          </a:bodyPr>
          <a:lstStyle/>
          <a:p>
            <a:r>
              <a:rPr lang="nb-NO" dirty="0" smtClean="0"/>
              <a:t>Alle mennesker kan lære</a:t>
            </a:r>
          </a:p>
          <a:p>
            <a:r>
              <a:rPr lang="nb-NO" dirty="0" smtClean="0"/>
              <a:t>Alle har rett til opplæring i et inkluderende skolemiljø</a:t>
            </a:r>
          </a:p>
          <a:p>
            <a:r>
              <a:rPr lang="nb-NO" dirty="0" smtClean="0"/>
              <a:t>Mennesker med funksjonsnedsettelser skal ha like muligheter for personlig vekst, deltakelse og utvikling som alle andre.</a:t>
            </a:r>
          </a:p>
          <a:p>
            <a:pPr marL="0" indent="0">
              <a:buNone/>
            </a:pPr>
            <a:r>
              <a:rPr lang="nb-NO" dirty="0"/>
              <a:t>	</a:t>
            </a:r>
            <a:r>
              <a:rPr lang="nb-NO" i="1" dirty="0" smtClean="0"/>
              <a:t>(UNESCO, Salamanca-erklæringen, 1994)</a:t>
            </a:r>
            <a:r>
              <a:rPr lang="nb-NO" dirty="0" smtClean="0"/>
              <a:t>  </a:t>
            </a:r>
            <a:endParaRPr lang="nb-NO" dirty="0"/>
          </a:p>
        </p:txBody>
      </p:sp>
    </p:spTree>
    <p:extLst>
      <p:ext uri="{BB962C8B-B14F-4D97-AF65-F5344CB8AC3E}">
        <p14:creationId xmlns:p14="http://schemas.microsoft.com/office/powerpoint/2010/main" val="924491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Inkludering, vi får det til – hvis vi vil!</a:t>
            </a:r>
            <a:endParaRPr lang="nb-NO" dirty="0"/>
          </a:p>
        </p:txBody>
      </p:sp>
      <p:pic>
        <p:nvPicPr>
          <p:cNvPr id="4" name="Plassholder for inn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39752" y="1418145"/>
            <a:ext cx="3744416" cy="4824043"/>
          </a:xfrm>
        </p:spPr>
      </p:pic>
    </p:spTree>
    <p:extLst>
      <p:ext uri="{BB962C8B-B14F-4D97-AF65-F5344CB8AC3E}">
        <p14:creationId xmlns:p14="http://schemas.microsoft.com/office/powerpoint/2010/main" val="2044684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9552" y="692696"/>
            <a:ext cx="8229600" cy="1143000"/>
          </a:xfrm>
        </p:spPr>
        <p:txBody>
          <a:bodyPr>
            <a:normAutofit fontScale="90000"/>
          </a:bodyPr>
          <a:lstStyle/>
          <a:p>
            <a:r>
              <a:rPr lang="nb-NO" b="1" dirty="0" smtClean="0"/>
              <a:t/>
            </a:r>
            <a:br>
              <a:rPr lang="nb-NO" b="1" dirty="0" smtClean="0"/>
            </a:br>
            <a:r>
              <a:rPr lang="nb-NO" b="1" dirty="0" smtClean="0"/>
              <a:t>Et relasjonelt perspektiv:</a:t>
            </a:r>
            <a:br>
              <a:rPr lang="nb-NO" b="1" dirty="0" smtClean="0"/>
            </a:br>
            <a:r>
              <a:rPr lang="nb-NO" sz="3600" dirty="0" smtClean="0"/>
              <a:t>Samarbeid </a:t>
            </a:r>
            <a:br>
              <a:rPr lang="nb-NO" sz="3600" dirty="0" smtClean="0"/>
            </a:br>
            <a:r>
              <a:rPr lang="nb-NO" sz="3600" dirty="0" smtClean="0"/>
              <a:t>mellom lærere, og mellom elever</a:t>
            </a:r>
            <a:br>
              <a:rPr lang="nb-NO" sz="3600" dirty="0" smtClean="0"/>
            </a:br>
            <a:r>
              <a:rPr lang="nb-NO" sz="3600" dirty="0" smtClean="0"/>
              <a:t>felles kunnskap og ansvar</a:t>
            </a:r>
            <a:endParaRPr lang="nb-NO" sz="3600" dirty="0"/>
          </a:p>
        </p:txBody>
      </p:sp>
      <p:pic>
        <p:nvPicPr>
          <p:cNvPr id="3" name="Bilde 2"/>
          <p:cNvPicPr>
            <a:picLocks noChangeAspect="1"/>
          </p:cNvPicPr>
          <p:nvPr/>
        </p:nvPicPr>
        <p:blipFill>
          <a:blip r:embed="rId3"/>
          <a:stretch>
            <a:fillRect/>
          </a:stretch>
        </p:blipFill>
        <p:spPr>
          <a:xfrm>
            <a:off x="3955" y="2623951"/>
            <a:ext cx="4426133" cy="3645024"/>
          </a:xfrm>
          <a:prstGeom prst="rect">
            <a:avLst/>
          </a:prstGeom>
        </p:spPr>
      </p:pic>
      <p:pic>
        <p:nvPicPr>
          <p:cNvPr id="6" name="Bild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3177" y="2623950"/>
            <a:ext cx="4860032" cy="3645024"/>
          </a:xfrm>
          <a:prstGeom prst="rect">
            <a:avLst/>
          </a:prstGeom>
        </p:spPr>
      </p:pic>
    </p:spTree>
    <p:extLst>
      <p:ext uri="{BB962C8B-B14F-4D97-AF65-F5344CB8AC3E}">
        <p14:creationId xmlns:p14="http://schemas.microsoft.com/office/powerpoint/2010/main" val="992060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9635"/>
            <a:ext cx="4513177" cy="6213080"/>
          </a:xfrm>
          <a:prstGeom prst="rect">
            <a:avLst/>
          </a:prstGeom>
        </p:spPr>
      </p:pic>
      <p:sp>
        <p:nvSpPr>
          <p:cNvPr id="4" name="Rektangel 3"/>
          <p:cNvSpPr/>
          <p:nvPr/>
        </p:nvSpPr>
        <p:spPr>
          <a:xfrm rot="19520237">
            <a:off x="-523760" y="846660"/>
            <a:ext cx="4631422"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nb-NO" sz="4000" b="1" dirty="0" smtClean="0">
                <a:ln/>
                <a:solidFill>
                  <a:srgbClr val="FF0000"/>
                </a:solidFill>
              </a:rPr>
              <a:t>Skolediskurser?</a:t>
            </a:r>
            <a:endParaRPr lang="nb-NO" sz="4000" b="1" cap="none" spc="0" dirty="0">
              <a:ln/>
              <a:solidFill>
                <a:srgbClr val="FF0000"/>
              </a:solidFill>
              <a:effectLst/>
            </a:endParaRPr>
          </a:p>
        </p:txBody>
      </p:sp>
      <p:sp>
        <p:nvSpPr>
          <p:cNvPr id="5" name="Rektangel 4"/>
          <p:cNvSpPr/>
          <p:nvPr/>
        </p:nvSpPr>
        <p:spPr>
          <a:xfrm rot="1788886">
            <a:off x="5098370" y="783118"/>
            <a:ext cx="3781612" cy="707886"/>
          </a:xfrm>
          <a:prstGeom prst="rect">
            <a:avLst/>
          </a:prstGeom>
          <a:noFill/>
        </p:spPr>
        <p:txBody>
          <a:bodyPr wrap="none" lIns="91440" tIns="45720" rIns="91440" bIns="45720">
            <a:spAutoFit/>
          </a:bodyPr>
          <a:lstStyle/>
          <a:p>
            <a:pPr algn="ctr"/>
            <a:r>
              <a:rPr lang="nb-NO" sz="4000" b="1" cap="none" spc="0" dirty="0" smtClean="0">
                <a:ln w="0"/>
                <a:solidFill>
                  <a:srgbClr val="FF0000"/>
                </a:solidFill>
              </a:rPr>
              <a:t>I «menigheten»?</a:t>
            </a:r>
            <a:endParaRPr lang="nb-NO" sz="4000" b="1" cap="none" spc="0" dirty="0">
              <a:ln w="0"/>
              <a:solidFill>
                <a:srgbClr val="FF0000"/>
              </a:solidFill>
            </a:endParaRPr>
          </a:p>
        </p:txBody>
      </p:sp>
      <p:sp>
        <p:nvSpPr>
          <p:cNvPr id="6" name="Rektangel 5"/>
          <p:cNvSpPr/>
          <p:nvPr/>
        </p:nvSpPr>
        <p:spPr>
          <a:xfrm>
            <a:off x="1331640" y="2302647"/>
            <a:ext cx="6757877" cy="923330"/>
          </a:xfrm>
          <a:prstGeom prst="rect">
            <a:avLst/>
          </a:prstGeom>
          <a:noFill/>
        </p:spPr>
        <p:txBody>
          <a:bodyPr wrap="none" lIns="91440" tIns="45720" rIns="91440" bIns="45720">
            <a:spAutoFit/>
          </a:bodyPr>
          <a:lstStyle/>
          <a:p>
            <a:pPr algn="ctr"/>
            <a:r>
              <a:rPr lang="nb-NO" sz="5400" b="1" cap="none" spc="0"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Refleksjon over praksis</a:t>
            </a:r>
            <a:endParaRPr lang="nb-NO"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sp>
        <p:nvSpPr>
          <p:cNvPr id="8" name="Rektangel 7"/>
          <p:cNvSpPr/>
          <p:nvPr/>
        </p:nvSpPr>
        <p:spPr>
          <a:xfrm>
            <a:off x="113991" y="3404162"/>
            <a:ext cx="2532817" cy="2215991"/>
          </a:xfrm>
          <a:prstGeom prst="rect">
            <a:avLst/>
          </a:prstGeom>
        </p:spPr>
        <p:txBody>
          <a:bodyPr wrap="square">
            <a:spAutoFit/>
          </a:bodyPr>
          <a:lstStyle/>
          <a:p>
            <a:pPr marL="342900" indent="-342900">
              <a:buFont typeface="Wingdings" panose="05000000000000000000" pitchFamily="2" charset="2"/>
              <a:buChar char="ü"/>
            </a:pPr>
            <a:r>
              <a:rPr lang="nb-NO" sz="2400" dirty="0" smtClean="0"/>
              <a:t>Læring?                                                                           Faglig </a:t>
            </a:r>
            <a:r>
              <a:rPr lang="nb-NO" sz="2400" dirty="0"/>
              <a:t>tilrettelegging?</a:t>
            </a:r>
          </a:p>
          <a:p>
            <a:pPr marL="342900" indent="-342900">
              <a:buFont typeface="Wingdings" panose="05000000000000000000" pitchFamily="2" charset="2"/>
              <a:buChar char="ü"/>
            </a:pPr>
            <a:r>
              <a:rPr lang="nb-NO" sz="2400" dirty="0"/>
              <a:t>Sosial tilrettelegging</a:t>
            </a:r>
            <a:r>
              <a:rPr lang="nb-NO" sz="2400" dirty="0" smtClean="0"/>
              <a:t>?</a:t>
            </a:r>
            <a:endParaRPr lang="nb-NO" sz="2400" dirty="0"/>
          </a:p>
          <a:p>
            <a:endParaRPr lang="nb-NO" dirty="0"/>
          </a:p>
        </p:txBody>
      </p:sp>
      <p:sp>
        <p:nvSpPr>
          <p:cNvPr id="10" name="TekstSylinder 9"/>
          <p:cNvSpPr txBox="1"/>
          <p:nvPr/>
        </p:nvSpPr>
        <p:spPr>
          <a:xfrm>
            <a:off x="5618858" y="3093964"/>
            <a:ext cx="3519047" cy="2954655"/>
          </a:xfrm>
          <a:prstGeom prst="rect">
            <a:avLst/>
          </a:prstGeom>
          <a:noFill/>
        </p:spPr>
        <p:txBody>
          <a:bodyPr wrap="square" rtlCol="0">
            <a:spAutoFit/>
          </a:bodyPr>
          <a:lstStyle/>
          <a:p>
            <a:pPr marL="285750" indent="-285750">
              <a:buFont typeface="Wingdings" panose="05000000000000000000" pitchFamily="2" charset="2"/>
              <a:buChar char="ü"/>
            </a:pPr>
            <a:r>
              <a:rPr lang="nb-NO" sz="2400" dirty="0" smtClean="0"/>
              <a:t>Hva kjennetegner/bør </a:t>
            </a:r>
          </a:p>
          <a:p>
            <a:r>
              <a:rPr lang="nb-NO" sz="2400" dirty="0" smtClean="0"/>
              <a:t>kjennetegne ordinær undervisning</a:t>
            </a:r>
          </a:p>
          <a:p>
            <a:r>
              <a:rPr lang="nb-NO" sz="2400" dirty="0"/>
              <a:t>o</a:t>
            </a:r>
            <a:r>
              <a:rPr lang="nb-NO" sz="2400" dirty="0" smtClean="0"/>
              <a:t>g spesialundervisning?  </a:t>
            </a:r>
          </a:p>
          <a:p>
            <a:pPr marL="285750" indent="-285750">
              <a:buFont typeface="Wingdings" panose="05000000000000000000" pitchFamily="2" charset="2"/>
              <a:buChar char="ü"/>
            </a:pPr>
            <a:r>
              <a:rPr lang="nb-NO" sz="2400" dirty="0" smtClean="0"/>
              <a:t>Inkludering – ekskludering?</a:t>
            </a:r>
          </a:p>
          <a:p>
            <a:pPr marL="285750" indent="-285750">
              <a:buFont typeface="Wingdings" panose="05000000000000000000" pitchFamily="2" charset="2"/>
              <a:buChar char="ü"/>
            </a:pPr>
            <a:r>
              <a:rPr lang="nb-NO" sz="2400" dirty="0"/>
              <a:t>Forskningsresultater</a:t>
            </a:r>
            <a:r>
              <a:rPr lang="nb-NO" sz="2400" dirty="0" smtClean="0"/>
              <a:t>?</a:t>
            </a:r>
          </a:p>
          <a:p>
            <a:endParaRPr lang="nb-NO" dirty="0"/>
          </a:p>
        </p:txBody>
      </p:sp>
      <p:sp>
        <p:nvSpPr>
          <p:cNvPr id="11" name="TekstSylinder 10"/>
          <p:cNvSpPr txBox="1"/>
          <p:nvPr/>
        </p:nvSpPr>
        <p:spPr>
          <a:xfrm>
            <a:off x="890558" y="5765124"/>
            <a:ext cx="7640040" cy="584775"/>
          </a:xfrm>
          <a:prstGeom prst="rect">
            <a:avLst/>
          </a:prstGeom>
          <a:noFill/>
        </p:spPr>
        <p:txBody>
          <a:bodyPr wrap="none" rtlCol="0">
            <a:spAutoFit/>
          </a:bodyPr>
          <a:lstStyle/>
          <a:p>
            <a:r>
              <a:rPr lang="nb-NO" sz="3200" b="1" dirty="0" smtClean="0">
                <a:solidFill>
                  <a:srgbClr val="FF0000"/>
                </a:solidFill>
              </a:rPr>
              <a:t>Å utfordre pedagogikkens vesen og uvesen?</a:t>
            </a:r>
            <a:endParaRPr lang="nb-NO" sz="3200" b="1" dirty="0">
              <a:solidFill>
                <a:srgbClr val="FF0000"/>
              </a:solidFill>
            </a:endParaRPr>
          </a:p>
        </p:txBody>
      </p:sp>
    </p:spTree>
    <p:extLst>
      <p:ext uri="{BB962C8B-B14F-4D97-AF65-F5344CB8AC3E}">
        <p14:creationId xmlns:p14="http://schemas.microsoft.com/office/powerpoint/2010/main" val="1026497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3528" y="476672"/>
            <a:ext cx="8229600" cy="5328592"/>
          </a:xfrm>
        </p:spPr>
        <p:txBody>
          <a:bodyPr>
            <a:noAutofit/>
          </a:bodyPr>
          <a:lstStyle/>
          <a:p>
            <a:pPr algn="l" fontAlgn="t"/>
            <a:r>
              <a:rPr lang="nb-NO" sz="3200" i="1" dirty="0" err="1"/>
              <a:t>Grunnskulen</a:t>
            </a:r>
            <a:r>
              <a:rPr lang="nb-NO" sz="3200" i="1" dirty="0"/>
              <a:t> som fellesskap skal </a:t>
            </a:r>
            <a:r>
              <a:rPr lang="nb-NO" sz="3200" i="1" dirty="0" err="1"/>
              <a:t>vere</a:t>
            </a:r>
            <a:r>
              <a:rPr lang="nb-NO" sz="3200" i="1" dirty="0"/>
              <a:t> </a:t>
            </a:r>
            <a:r>
              <a:rPr lang="nb-NO" sz="3200" i="1" dirty="0" err="1"/>
              <a:t>inkluderande</a:t>
            </a:r>
            <a:r>
              <a:rPr lang="nb-NO" sz="3200" i="1" dirty="0"/>
              <a:t>. </a:t>
            </a:r>
            <a:r>
              <a:rPr lang="nb-NO" sz="3200" i="1" dirty="0" err="1"/>
              <a:t>Elevar</a:t>
            </a:r>
            <a:r>
              <a:rPr lang="nb-NO" sz="3200" i="1" dirty="0"/>
              <a:t> med særskilte opp-</a:t>
            </a:r>
            <a:r>
              <a:rPr lang="nb-NO" sz="3200" dirty="0"/>
              <a:t/>
            </a:r>
            <a:br>
              <a:rPr lang="nb-NO" sz="3200" dirty="0"/>
            </a:br>
            <a:r>
              <a:rPr lang="nb-NO" sz="3200" i="1" dirty="0"/>
              <a:t>læringsbehov skal ta del i det sosiale, </a:t>
            </a:r>
            <a:r>
              <a:rPr lang="nb-NO" sz="3200" i="1" dirty="0" err="1"/>
              <a:t>faglege</a:t>
            </a:r>
            <a:r>
              <a:rPr lang="nb-NO" sz="3200" i="1" dirty="0"/>
              <a:t> og kulturelle fellesskapet på </a:t>
            </a:r>
            <a:r>
              <a:rPr lang="nb-NO" sz="3200" i="1" dirty="0" err="1"/>
              <a:t>ein</a:t>
            </a:r>
            <a:r>
              <a:rPr lang="nb-NO" sz="3200" i="1" dirty="0"/>
              <a:t> likeverdig måte. Det krev at </a:t>
            </a:r>
            <a:r>
              <a:rPr lang="nb-NO" sz="3200" b="1" i="1" dirty="0"/>
              <a:t>alle </a:t>
            </a:r>
            <a:r>
              <a:rPr lang="nb-NO" sz="3200" b="1" i="1" dirty="0" err="1"/>
              <a:t>elevar</a:t>
            </a:r>
            <a:r>
              <a:rPr lang="nb-NO" sz="3200" b="1" i="1" dirty="0"/>
              <a:t> i utgangspunktet </a:t>
            </a:r>
            <a:r>
              <a:rPr lang="nb-NO" sz="3200" i="1" dirty="0"/>
              <a:t>skal få opplæringa si i </a:t>
            </a:r>
            <a:r>
              <a:rPr lang="nb-NO" sz="3200" i="1" dirty="0" err="1"/>
              <a:t>skulen</a:t>
            </a:r>
            <a:r>
              <a:rPr lang="nb-NO" sz="3200" i="1" dirty="0"/>
              <a:t> på heimstaden og høyre til i </a:t>
            </a:r>
            <a:r>
              <a:rPr lang="nb-NO" sz="3200" i="1" dirty="0" err="1"/>
              <a:t>eit</a:t>
            </a:r>
            <a:r>
              <a:rPr lang="nb-NO" sz="3200" i="1" dirty="0"/>
              <a:t> klasse- og elevfellesskap" </a:t>
            </a:r>
            <a:r>
              <a:rPr lang="nb-NO" sz="3200" dirty="0"/>
              <a:t>(KUF </a:t>
            </a:r>
            <a:r>
              <a:rPr lang="nb-NO" sz="3200" dirty="0" smtClean="0"/>
              <a:t>1996a, s.58).</a:t>
            </a:r>
            <a:br>
              <a:rPr lang="nb-NO" sz="3200" dirty="0" smtClean="0"/>
            </a:br>
            <a:r>
              <a:rPr lang="nb-NO" sz="2400" dirty="0" smtClean="0"/>
              <a:t>(min utheving/fet skrift)</a:t>
            </a:r>
            <a:endParaRPr lang="nb-NO" sz="3200" dirty="0"/>
          </a:p>
        </p:txBody>
      </p:sp>
    </p:spTree>
    <p:extLst>
      <p:ext uri="{BB962C8B-B14F-4D97-AF65-F5344CB8AC3E}">
        <p14:creationId xmlns:p14="http://schemas.microsoft.com/office/powerpoint/2010/main" val="623429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smtClean="0"/>
              <a:t>Er alle </a:t>
            </a:r>
            <a:r>
              <a:rPr lang="nb-NO" dirty="0" err="1" smtClean="0"/>
              <a:t>alle</a:t>
            </a:r>
            <a:r>
              <a:rPr lang="nb-NO" dirty="0" smtClean="0"/>
              <a:t>?</a:t>
            </a:r>
            <a:endParaRPr lang="nb-NO" dirty="0"/>
          </a:p>
        </p:txBody>
      </p:sp>
      <p:sp>
        <p:nvSpPr>
          <p:cNvPr id="3" name="Plassholder for innhold 2"/>
          <p:cNvSpPr>
            <a:spLocks noGrp="1"/>
          </p:cNvSpPr>
          <p:nvPr>
            <p:ph idx="1"/>
          </p:nvPr>
        </p:nvSpPr>
        <p:spPr/>
        <p:txBody>
          <a:bodyPr>
            <a:normAutofit lnSpcReduction="10000"/>
          </a:bodyPr>
          <a:lstStyle/>
          <a:p>
            <a:pPr marL="0" indent="0" algn="ctr">
              <a:buNone/>
            </a:pPr>
            <a:r>
              <a:rPr lang="nb-NO" i="1" dirty="0"/>
              <a:t>Tomas går på samme skole som ungene i gata. </a:t>
            </a:r>
            <a:br>
              <a:rPr lang="nb-NO" i="1" dirty="0"/>
            </a:br>
            <a:r>
              <a:rPr lang="nb-NO" i="1" dirty="0"/>
              <a:t>Ungene i gata ser nesten aldri Tomas på skolen</a:t>
            </a:r>
            <a:r>
              <a:rPr lang="nb-NO" i="1" dirty="0" smtClean="0"/>
              <a:t>. </a:t>
            </a:r>
            <a:r>
              <a:rPr lang="nb-NO" i="1" dirty="0"/>
              <a:t/>
            </a:r>
            <a:br>
              <a:rPr lang="nb-NO" i="1" dirty="0"/>
            </a:br>
            <a:r>
              <a:rPr lang="nb-NO" i="1" dirty="0"/>
              <a:t>Tomas får spesialundervisning </a:t>
            </a:r>
            <a:br>
              <a:rPr lang="nb-NO" i="1" dirty="0"/>
            </a:br>
            <a:r>
              <a:rPr lang="nb-NO" i="1" dirty="0"/>
              <a:t>for sine spesielle behov på et spesielt rom, </a:t>
            </a:r>
            <a:br>
              <a:rPr lang="nb-NO" i="1" dirty="0"/>
            </a:br>
            <a:r>
              <a:rPr lang="nb-NO" i="1" dirty="0"/>
              <a:t>ofte med en voksen uten utdanning.</a:t>
            </a:r>
            <a:br>
              <a:rPr lang="nb-NO" i="1" dirty="0"/>
            </a:br>
            <a:r>
              <a:rPr lang="nb-NO" i="1" dirty="0"/>
              <a:t/>
            </a:r>
            <a:br>
              <a:rPr lang="nb-NO" i="1" dirty="0"/>
            </a:br>
            <a:r>
              <a:rPr lang="nb-NO" dirty="0"/>
              <a:t>Hva ville du ha tenkt hvis Tomas var ditt barn</a:t>
            </a:r>
            <a:r>
              <a:rPr lang="nb-NO" dirty="0" smtClean="0"/>
              <a:t>?</a:t>
            </a:r>
          </a:p>
          <a:p>
            <a:pPr marL="0" indent="0" algn="ctr">
              <a:buNone/>
            </a:pPr>
            <a:r>
              <a:rPr lang="nb-NO" dirty="0"/>
              <a:t/>
            </a:r>
            <a:br>
              <a:rPr lang="nb-NO" dirty="0"/>
            </a:br>
            <a:endParaRPr lang="nb-NO" dirty="0"/>
          </a:p>
        </p:txBody>
      </p:sp>
    </p:spTree>
    <p:extLst>
      <p:ext uri="{BB962C8B-B14F-4D97-AF65-F5344CB8AC3E}">
        <p14:creationId xmlns:p14="http://schemas.microsoft.com/office/powerpoint/2010/main" val="1375183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Skolekultur og lærerholdninger</a:t>
            </a:r>
            <a:endParaRPr lang="nb-NO" dirty="0"/>
          </a:p>
        </p:txBody>
      </p:sp>
      <p:sp>
        <p:nvSpPr>
          <p:cNvPr id="3" name="Plassholder for innhold 2"/>
          <p:cNvSpPr>
            <a:spLocks noGrp="1"/>
          </p:cNvSpPr>
          <p:nvPr>
            <p:ph idx="1"/>
          </p:nvPr>
        </p:nvSpPr>
        <p:spPr/>
        <p:txBody>
          <a:bodyPr/>
          <a:lstStyle/>
          <a:p>
            <a:pPr marL="0" indent="0">
              <a:buNone/>
            </a:pPr>
            <a:r>
              <a:rPr lang="nb-NO" dirty="0"/>
              <a:t>En av rektorene i undersøkelsen uttalte at lærerne på skolen var delt i synet på hva som var ”rett og galt i </a:t>
            </a:r>
            <a:r>
              <a:rPr lang="nb-NO" dirty="0" smtClean="0"/>
              <a:t>spesialundervisningen”: </a:t>
            </a:r>
          </a:p>
          <a:p>
            <a:pPr marL="0" indent="0">
              <a:buNone/>
            </a:pPr>
            <a:endParaRPr lang="nb-NO" i="1" dirty="0" smtClean="0"/>
          </a:p>
          <a:p>
            <a:pPr marL="0" indent="0">
              <a:buNone/>
            </a:pPr>
            <a:r>
              <a:rPr lang="nb-NO" i="1" dirty="0" smtClean="0"/>
              <a:t>Noen </a:t>
            </a:r>
            <a:r>
              <a:rPr lang="nb-NO" i="1" dirty="0"/>
              <a:t>lærere står for en inkluderende linje, men andre ønsker enkeltelever ut av klasserommet </a:t>
            </a:r>
            <a:r>
              <a:rPr lang="nb-NO" dirty="0"/>
              <a:t>(Germeten m.fl. </a:t>
            </a:r>
            <a:r>
              <a:rPr lang="nb-NO" dirty="0" smtClean="0"/>
              <a:t>2010, s. 25</a:t>
            </a:r>
            <a:r>
              <a:rPr lang="nb-NO" dirty="0"/>
              <a:t>).</a:t>
            </a:r>
          </a:p>
        </p:txBody>
      </p:sp>
    </p:spTree>
    <p:extLst>
      <p:ext uri="{BB962C8B-B14F-4D97-AF65-F5344CB8AC3E}">
        <p14:creationId xmlns:p14="http://schemas.microsoft.com/office/powerpoint/2010/main" val="1431728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Stressende og vanskelige krav </a:t>
            </a:r>
            <a:br>
              <a:rPr lang="nb-NO" dirty="0" smtClean="0"/>
            </a:br>
            <a:r>
              <a:rPr lang="nb-NO" dirty="0" smtClean="0"/>
              <a:t>til lærere</a:t>
            </a:r>
            <a:endParaRPr lang="nb-NO" dirty="0"/>
          </a:p>
        </p:txBody>
      </p:sp>
      <p:sp>
        <p:nvSpPr>
          <p:cNvPr id="3" name="Plassholder for innhold 2"/>
          <p:cNvSpPr>
            <a:spLocks noGrp="1"/>
          </p:cNvSpPr>
          <p:nvPr>
            <p:ph idx="1"/>
          </p:nvPr>
        </p:nvSpPr>
        <p:spPr/>
        <p:txBody>
          <a:bodyPr>
            <a:normAutofit/>
          </a:bodyPr>
          <a:lstStyle/>
          <a:p>
            <a:pPr marL="0" indent="0">
              <a:buNone/>
            </a:pPr>
            <a:r>
              <a:rPr lang="nb-NO" dirty="0">
                <a:latin typeface="Times New Roman" panose="02020603050405020304" pitchFamily="18" charset="0"/>
                <a:ea typeface="Calibri" panose="020F0502020204030204" pitchFamily="34" charset="0"/>
              </a:rPr>
              <a:t> </a:t>
            </a:r>
            <a:r>
              <a:rPr lang="nb-NO" dirty="0" smtClean="0">
                <a:latin typeface="Times New Roman" panose="02020603050405020304" pitchFamily="18" charset="0"/>
                <a:ea typeface="Calibri" panose="020F0502020204030204" pitchFamily="34" charset="0"/>
              </a:rPr>
              <a:t>  økte pensumkrav og målformuleringer  </a:t>
            </a:r>
          </a:p>
          <a:p>
            <a:pPr marL="0" indent="0">
              <a:buNone/>
            </a:pPr>
            <a:r>
              <a:rPr lang="nb-NO" dirty="0" smtClean="0">
                <a:latin typeface="Times New Roman" panose="02020603050405020304" pitchFamily="18" charset="0"/>
                <a:ea typeface="Calibri" panose="020F0502020204030204" pitchFamily="34" charset="0"/>
              </a:rPr>
              <a:t>+ nasjonale </a:t>
            </a:r>
            <a:r>
              <a:rPr lang="nb-NO" dirty="0">
                <a:latin typeface="Times New Roman" panose="02020603050405020304" pitchFamily="18" charset="0"/>
                <a:ea typeface="Calibri" panose="020F0502020204030204" pitchFamily="34" charset="0"/>
              </a:rPr>
              <a:t>og internasjonale konkurranser på </a:t>
            </a:r>
            <a:r>
              <a:rPr lang="nb-NO" dirty="0" smtClean="0">
                <a:latin typeface="Times New Roman" panose="02020603050405020304" pitchFamily="18" charset="0"/>
                <a:ea typeface="Calibri" panose="020F0502020204030204" pitchFamily="34" charset="0"/>
              </a:rPr>
              <a:t> </a:t>
            </a:r>
          </a:p>
          <a:p>
            <a:pPr marL="0" indent="0">
              <a:buNone/>
            </a:pPr>
            <a:r>
              <a:rPr lang="nb-NO" dirty="0">
                <a:latin typeface="Times New Roman" panose="02020603050405020304" pitchFamily="18" charset="0"/>
                <a:ea typeface="Calibri" panose="020F0502020204030204" pitchFamily="34" charset="0"/>
              </a:rPr>
              <a:t> </a:t>
            </a:r>
            <a:r>
              <a:rPr lang="nb-NO" dirty="0" smtClean="0">
                <a:latin typeface="Times New Roman" panose="02020603050405020304" pitchFamily="18" charset="0"/>
                <a:ea typeface="Calibri" panose="020F0502020204030204" pitchFamily="34" charset="0"/>
              </a:rPr>
              <a:t>  skoleresultater</a:t>
            </a:r>
          </a:p>
          <a:p>
            <a:pPr marL="0" indent="0">
              <a:buNone/>
            </a:pPr>
            <a:r>
              <a:rPr lang="nb-NO" u="sng" dirty="0" smtClean="0">
                <a:latin typeface="Times New Roman" panose="02020603050405020304" pitchFamily="18" charset="0"/>
                <a:ea typeface="Calibri" panose="020F0502020204030204" pitchFamily="34" charset="0"/>
              </a:rPr>
              <a:t>+ store forskjeller mellom elevene</a:t>
            </a:r>
          </a:p>
          <a:p>
            <a:pPr marL="0" indent="0">
              <a:buNone/>
            </a:pPr>
            <a:r>
              <a:rPr lang="nb-NO" dirty="0" smtClean="0">
                <a:latin typeface="Times New Roman" panose="02020603050405020304" pitchFamily="18" charset="0"/>
                <a:ea typeface="Calibri" panose="020F0502020204030204" pitchFamily="34" charset="0"/>
              </a:rPr>
              <a:t>=  organisatorisk differensiering og segregert  </a:t>
            </a:r>
          </a:p>
          <a:p>
            <a:pPr marL="0" indent="0">
              <a:buNone/>
            </a:pPr>
            <a:r>
              <a:rPr lang="nb-NO" dirty="0">
                <a:latin typeface="Times New Roman" panose="02020603050405020304" pitchFamily="18" charset="0"/>
                <a:ea typeface="Calibri" panose="020F0502020204030204" pitchFamily="34" charset="0"/>
              </a:rPr>
              <a:t> </a:t>
            </a:r>
            <a:r>
              <a:rPr lang="nb-NO" dirty="0" smtClean="0">
                <a:latin typeface="Times New Roman" panose="02020603050405020304" pitchFamily="18" charset="0"/>
                <a:ea typeface="Calibri" panose="020F0502020204030204" pitchFamily="34" charset="0"/>
              </a:rPr>
              <a:t>    opplæring</a:t>
            </a:r>
          </a:p>
          <a:p>
            <a:pPr marL="0" indent="0">
              <a:buNone/>
            </a:pPr>
            <a:endParaRPr lang="nb-NO" dirty="0" smtClean="0">
              <a:latin typeface="Times New Roman" panose="02020603050405020304" pitchFamily="18" charset="0"/>
              <a:ea typeface="Calibri" panose="020F0502020204030204" pitchFamily="34" charset="0"/>
            </a:endParaRPr>
          </a:p>
          <a:p>
            <a:pPr marL="0" indent="0">
              <a:buNone/>
            </a:pPr>
            <a:r>
              <a:rPr lang="nb-NO" sz="2200" dirty="0" smtClean="0">
                <a:latin typeface="Times New Roman" panose="02020603050405020304" pitchFamily="18" charset="0"/>
                <a:ea typeface="Calibri" panose="020F0502020204030204" pitchFamily="34" charset="0"/>
              </a:rPr>
              <a:t>(</a:t>
            </a:r>
            <a:r>
              <a:rPr lang="nb-NO" sz="2200" dirty="0">
                <a:latin typeface="Times New Roman" panose="02020603050405020304" pitchFamily="18" charset="0"/>
                <a:ea typeface="Calibri" panose="020F0502020204030204" pitchFamily="34" charset="0"/>
              </a:rPr>
              <a:t>Allan 2008; Germeten m.fl. 2010; Wendelborg &amp; </a:t>
            </a:r>
            <a:r>
              <a:rPr lang="nb-NO" sz="2200" dirty="0" err="1">
                <a:latin typeface="Times New Roman" panose="02020603050405020304" pitchFamily="18" charset="0"/>
                <a:ea typeface="Calibri" panose="020F0502020204030204" pitchFamily="34" charset="0"/>
              </a:rPr>
              <a:t>Tøssebro</a:t>
            </a:r>
            <a:r>
              <a:rPr lang="nb-NO" sz="2200" dirty="0">
                <a:latin typeface="Times New Roman" panose="02020603050405020304" pitchFamily="18" charset="0"/>
                <a:ea typeface="Calibri" panose="020F0502020204030204" pitchFamily="34" charset="0"/>
              </a:rPr>
              <a:t> 2010).</a:t>
            </a:r>
            <a:endParaRPr lang="nb-NO" sz="2200" dirty="0"/>
          </a:p>
          <a:p>
            <a:endParaRPr lang="nb-NO" dirty="0"/>
          </a:p>
        </p:txBody>
      </p:sp>
    </p:spTree>
    <p:extLst>
      <p:ext uri="{BB962C8B-B14F-4D97-AF65-F5344CB8AC3E}">
        <p14:creationId xmlns:p14="http://schemas.microsoft.com/office/powerpoint/2010/main" val="1377343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0" y="0"/>
            <a:ext cx="9144000" cy="6860108"/>
          </a:xfrm>
          <a:prstGeom prst="rect">
            <a:avLst/>
          </a:prstGeom>
        </p:spPr>
      </p:pic>
      <p:sp>
        <p:nvSpPr>
          <p:cNvPr id="2" name="TekstSylinder 1"/>
          <p:cNvSpPr txBox="1"/>
          <p:nvPr/>
        </p:nvSpPr>
        <p:spPr>
          <a:xfrm>
            <a:off x="971600" y="4941168"/>
            <a:ext cx="6746399" cy="1754326"/>
          </a:xfrm>
          <a:prstGeom prst="rect">
            <a:avLst/>
          </a:prstGeom>
          <a:noFill/>
        </p:spPr>
        <p:txBody>
          <a:bodyPr wrap="none" rtlCol="0">
            <a:spAutoFit/>
          </a:bodyPr>
          <a:lstStyle/>
          <a:p>
            <a:pPr algn="ctr"/>
            <a:r>
              <a:rPr lang="nb-NO" sz="3600" b="1" dirty="0" smtClean="0">
                <a:solidFill>
                  <a:srgbClr val="FFFF00"/>
                </a:solidFill>
              </a:rPr>
              <a:t>Tilgang til en ordinær skoleklasse, </a:t>
            </a:r>
          </a:p>
          <a:p>
            <a:pPr algn="ctr"/>
            <a:r>
              <a:rPr lang="nb-NO" sz="3600" b="1" dirty="0" smtClean="0">
                <a:solidFill>
                  <a:srgbClr val="FFFF00"/>
                </a:solidFill>
              </a:rPr>
              <a:t>inkludert et meningsfullt </a:t>
            </a:r>
          </a:p>
          <a:p>
            <a:pPr algn="ctr"/>
            <a:r>
              <a:rPr lang="nb-NO" sz="3600" b="1" dirty="0" smtClean="0">
                <a:solidFill>
                  <a:srgbClr val="FFFF00"/>
                </a:solidFill>
              </a:rPr>
              <a:t>faglig og sosialt innhold</a:t>
            </a:r>
            <a:endParaRPr lang="nb-NO" sz="3600" b="1" dirty="0">
              <a:solidFill>
                <a:srgbClr val="FFFF00"/>
              </a:solidFill>
            </a:endParaRPr>
          </a:p>
        </p:txBody>
      </p:sp>
    </p:spTree>
    <p:extLst>
      <p:ext uri="{BB962C8B-B14F-4D97-AF65-F5344CB8AC3E}">
        <p14:creationId xmlns:p14="http://schemas.microsoft.com/office/powerpoint/2010/main" val="2752346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507288" cy="1143000"/>
          </a:xfrm>
        </p:spPr>
        <p:txBody>
          <a:bodyPr>
            <a:normAutofit fontScale="90000"/>
          </a:bodyPr>
          <a:lstStyle/>
          <a:p>
            <a:pPr lvl="0" algn="l"/>
            <a:r>
              <a:rPr lang="nb-NO" altLang="nb-NO" dirty="0" smtClean="0">
                <a:latin typeface="Arial" panose="020B0604020202020204" pitchFamily="34" charset="0"/>
              </a:rPr>
              <a:t/>
            </a:r>
            <a:br>
              <a:rPr lang="nb-NO" altLang="nb-NO" dirty="0" smtClean="0">
                <a:latin typeface="Arial" panose="020B0604020202020204" pitchFamily="34" charset="0"/>
              </a:rPr>
            </a:br>
            <a:r>
              <a:rPr lang="nb-NO" altLang="nb-NO" sz="3600" b="1" dirty="0" smtClean="0">
                <a:latin typeface="Arial" panose="020B0604020202020204" pitchFamily="34" charset="0"/>
              </a:rPr>
              <a:t>§ </a:t>
            </a:r>
            <a:r>
              <a:rPr lang="nb-NO" altLang="nb-NO" sz="3600" b="1" dirty="0">
                <a:latin typeface="Arial" panose="020B0604020202020204" pitchFamily="34" charset="0"/>
              </a:rPr>
              <a:t>1-3.</a:t>
            </a:r>
            <a:r>
              <a:rPr lang="nb-NO" altLang="nb-NO" sz="3600" b="1" i="1" dirty="0">
                <a:latin typeface="Arial" panose="020B0604020202020204" pitchFamily="34" charset="0"/>
              </a:rPr>
              <a:t>Tilpassa opplæring </a:t>
            </a:r>
            <a:r>
              <a:rPr lang="nb-NO" altLang="nb-NO" sz="3600" b="1" i="1" dirty="0" smtClean="0">
                <a:latin typeface="Arial" panose="020B0604020202020204" pitchFamily="34" charset="0"/>
              </a:rPr>
              <a:t>og </a:t>
            </a:r>
            <a:r>
              <a:rPr lang="nb-NO" altLang="nb-NO" sz="3600" b="1" i="1" dirty="0" err="1">
                <a:latin typeface="Arial" panose="020B0604020202020204" pitchFamily="34" charset="0"/>
              </a:rPr>
              <a:t>tidleg</a:t>
            </a:r>
            <a:r>
              <a:rPr lang="nb-NO" altLang="nb-NO" sz="3600" b="1" i="1" dirty="0">
                <a:latin typeface="Arial" panose="020B0604020202020204" pitchFamily="34" charset="0"/>
              </a:rPr>
              <a:t> innsats</a:t>
            </a:r>
            <a:r>
              <a:rPr lang="nb-NO" altLang="nb-NO" sz="3600" b="1" dirty="0">
                <a:latin typeface="Arial" panose="020B0604020202020204" pitchFamily="34" charset="0"/>
              </a:rPr>
              <a:t> </a:t>
            </a:r>
            <a:r>
              <a:rPr lang="nb-NO" altLang="nb-NO" sz="3600" dirty="0">
                <a:latin typeface="Arial" panose="020B0604020202020204" pitchFamily="34" charset="0"/>
              </a:rPr>
              <a:t/>
            </a:r>
            <a:br>
              <a:rPr lang="nb-NO" altLang="nb-NO" sz="3600" dirty="0">
                <a:latin typeface="Arial" panose="020B0604020202020204" pitchFamily="34" charset="0"/>
              </a:rPr>
            </a:br>
            <a:endParaRPr lang="nb-NO" sz="3600" dirty="0"/>
          </a:p>
        </p:txBody>
      </p:sp>
      <p:sp>
        <p:nvSpPr>
          <p:cNvPr id="3" name="Plassholder for innhold 2"/>
          <p:cNvSpPr>
            <a:spLocks noGrp="1"/>
          </p:cNvSpPr>
          <p:nvPr>
            <p:ph idx="1"/>
          </p:nvPr>
        </p:nvSpPr>
        <p:spPr>
          <a:xfrm>
            <a:off x="457200" y="1406887"/>
            <a:ext cx="8229600" cy="4525963"/>
          </a:xfrm>
        </p:spPr>
        <p:txBody>
          <a:bodyPr>
            <a:normAutofit fontScale="25000" lnSpcReduction="20000"/>
          </a:bodyPr>
          <a:lstStyle/>
          <a:p>
            <a:pPr marL="0" lvl="0" indent="0" eaLnBrk="0" fontAlgn="base" hangingPunct="0">
              <a:lnSpc>
                <a:spcPct val="120000"/>
              </a:lnSpc>
              <a:spcBef>
                <a:spcPct val="0"/>
              </a:spcBef>
              <a:spcAft>
                <a:spcPct val="0"/>
              </a:spcAft>
              <a:buNone/>
            </a:pPr>
            <a:r>
              <a:rPr lang="nb-NO" altLang="nb-NO" sz="8000" dirty="0" smtClean="0">
                <a:latin typeface="Arial" panose="020B0604020202020204" pitchFamily="34" charset="0"/>
              </a:rPr>
              <a:t>Opplæringa skal </a:t>
            </a:r>
            <a:r>
              <a:rPr lang="nb-NO" altLang="nb-NO" sz="8000" dirty="0" err="1" smtClean="0">
                <a:latin typeface="Arial" panose="020B0604020202020204" pitchFamily="34" charset="0"/>
              </a:rPr>
              <a:t>tilpassast</a:t>
            </a:r>
            <a:r>
              <a:rPr lang="nb-NO" altLang="nb-NO" sz="8000" dirty="0" smtClean="0">
                <a:latin typeface="Arial" panose="020B0604020202020204" pitchFamily="34" charset="0"/>
              </a:rPr>
              <a:t> evnene og </a:t>
            </a:r>
            <a:r>
              <a:rPr lang="nb-NO" altLang="nb-NO" sz="8000" dirty="0" err="1" smtClean="0">
                <a:latin typeface="Arial" panose="020B0604020202020204" pitchFamily="34" charset="0"/>
              </a:rPr>
              <a:t>føresetnadene</a:t>
            </a:r>
            <a:r>
              <a:rPr lang="nb-NO" altLang="nb-NO" sz="8000" dirty="0" smtClean="0">
                <a:latin typeface="Arial" panose="020B0604020202020204" pitchFamily="34" charset="0"/>
              </a:rPr>
              <a:t> </a:t>
            </a:r>
          </a:p>
          <a:p>
            <a:pPr marL="0" lvl="0" indent="0" eaLnBrk="0" fontAlgn="base" hangingPunct="0">
              <a:lnSpc>
                <a:spcPct val="120000"/>
              </a:lnSpc>
              <a:spcBef>
                <a:spcPct val="0"/>
              </a:spcBef>
              <a:spcAft>
                <a:spcPct val="0"/>
              </a:spcAft>
              <a:buNone/>
            </a:pPr>
            <a:r>
              <a:rPr lang="nb-NO" altLang="nb-NO" sz="8000" dirty="0" smtClean="0">
                <a:latin typeface="Arial" panose="020B0604020202020204" pitchFamily="34" charset="0"/>
              </a:rPr>
              <a:t>hjå den enkelte eleven, lærlingen og lærekandidaten. </a:t>
            </a:r>
          </a:p>
          <a:p>
            <a:pPr marL="0" lvl="0" indent="0" eaLnBrk="0" fontAlgn="base" hangingPunct="0">
              <a:lnSpc>
                <a:spcPct val="120000"/>
              </a:lnSpc>
              <a:spcBef>
                <a:spcPct val="0"/>
              </a:spcBef>
              <a:spcAft>
                <a:spcPct val="0"/>
              </a:spcAft>
              <a:buNone/>
            </a:pPr>
            <a:r>
              <a:rPr lang="nb-NO" altLang="nb-NO" sz="8000" dirty="0" smtClean="0">
                <a:latin typeface="Arial" panose="020B0604020202020204" pitchFamily="34" charset="0"/>
              </a:rPr>
              <a:t>På 1. til 4. </a:t>
            </a:r>
            <a:r>
              <a:rPr lang="nb-NO" altLang="nb-NO" sz="8000" dirty="0" err="1" smtClean="0">
                <a:latin typeface="Arial" panose="020B0604020202020204" pitchFamily="34" charset="0"/>
              </a:rPr>
              <a:t>årstrinn</a:t>
            </a:r>
            <a:r>
              <a:rPr lang="nb-NO" altLang="nb-NO" sz="8000" dirty="0" smtClean="0">
                <a:latin typeface="Arial" panose="020B0604020202020204" pitchFamily="34" charset="0"/>
              </a:rPr>
              <a:t> skal kommunen </a:t>
            </a:r>
            <a:r>
              <a:rPr lang="nb-NO" altLang="nb-NO" sz="8000" dirty="0" err="1" smtClean="0">
                <a:latin typeface="Arial" panose="020B0604020202020204" pitchFamily="34" charset="0"/>
              </a:rPr>
              <a:t>sørgje</a:t>
            </a:r>
            <a:r>
              <a:rPr lang="nb-NO" altLang="nb-NO" sz="8000" dirty="0" smtClean="0">
                <a:latin typeface="Arial" panose="020B0604020202020204" pitchFamily="34" charset="0"/>
              </a:rPr>
              <a:t> for at den </a:t>
            </a:r>
          </a:p>
          <a:p>
            <a:pPr marL="0" lvl="0" indent="0" eaLnBrk="0" fontAlgn="base" hangingPunct="0">
              <a:lnSpc>
                <a:spcPct val="120000"/>
              </a:lnSpc>
              <a:spcBef>
                <a:spcPct val="0"/>
              </a:spcBef>
              <a:spcAft>
                <a:spcPct val="0"/>
              </a:spcAft>
              <a:buNone/>
            </a:pPr>
            <a:r>
              <a:rPr lang="nb-NO" altLang="nb-NO" sz="8000" dirty="0" smtClean="0">
                <a:latin typeface="Arial" panose="020B0604020202020204" pitchFamily="34" charset="0"/>
              </a:rPr>
              <a:t>tilpassa opplæringa i norsk eller samisk og matematikk </a:t>
            </a:r>
          </a:p>
          <a:p>
            <a:pPr marL="0" lvl="0" indent="0" eaLnBrk="0" fontAlgn="base" hangingPunct="0">
              <a:lnSpc>
                <a:spcPct val="120000"/>
              </a:lnSpc>
              <a:spcBef>
                <a:spcPct val="0"/>
              </a:spcBef>
              <a:spcAft>
                <a:spcPct val="0"/>
              </a:spcAft>
              <a:buNone/>
            </a:pPr>
            <a:r>
              <a:rPr lang="nb-NO" altLang="nb-NO" sz="8000" dirty="0" smtClean="0">
                <a:latin typeface="Arial" panose="020B0604020202020204" pitchFamily="34" charset="0"/>
              </a:rPr>
              <a:t>mellom anna </a:t>
            </a:r>
            <a:r>
              <a:rPr lang="nb-NO" altLang="nb-NO" sz="8000" dirty="0" err="1" smtClean="0">
                <a:latin typeface="Arial" panose="020B0604020202020204" pitchFamily="34" charset="0"/>
              </a:rPr>
              <a:t>inneber</a:t>
            </a:r>
            <a:r>
              <a:rPr lang="nb-NO" altLang="nb-NO" sz="8000" dirty="0" smtClean="0">
                <a:latin typeface="Arial" panose="020B0604020202020204" pitchFamily="34" charset="0"/>
              </a:rPr>
              <a:t> </a:t>
            </a:r>
            <a:r>
              <a:rPr lang="nb-NO" altLang="nb-NO" sz="8000" dirty="0" err="1" smtClean="0">
                <a:latin typeface="Arial" panose="020B0604020202020204" pitchFamily="34" charset="0"/>
              </a:rPr>
              <a:t>særleg</a:t>
            </a:r>
            <a:r>
              <a:rPr lang="nb-NO" altLang="nb-NO" sz="8000" dirty="0" smtClean="0">
                <a:latin typeface="Arial" panose="020B0604020202020204" pitchFamily="34" charset="0"/>
              </a:rPr>
              <a:t> høg </a:t>
            </a:r>
            <a:r>
              <a:rPr lang="nb-NO" altLang="nb-NO" sz="8000" dirty="0" err="1" smtClean="0">
                <a:latin typeface="Arial" panose="020B0604020202020204" pitchFamily="34" charset="0"/>
              </a:rPr>
              <a:t>lærartettleik</a:t>
            </a:r>
            <a:r>
              <a:rPr lang="nb-NO" altLang="nb-NO" sz="8000" dirty="0" smtClean="0">
                <a:latin typeface="Arial" panose="020B0604020202020204" pitchFamily="34" charset="0"/>
              </a:rPr>
              <a:t>, og er </a:t>
            </a:r>
          </a:p>
          <a:p>
            <a:pPr marL="0" lvl="0" indent="0" eaLnBrk="0" fontAlgn="base" hangingPunct="0">
              <a:lnSpc>
                <a:spcPct val="120000"/>
              </a:lnSpc>
              <a:spcBef>
                <a:spcPct val="0"/>
              </a:spcBef>
              <a:spcAft>
                <a:spcPct val="0"/>
              </a:spcAft>
              <a:buNone/>
            </a:pPr>
            <a:r>
              <a:rPr lang="nb-NO" altLang="nb-NO" sz="8000" dirty="0" err="1" smtClean="0">
                <a:latin typeface="Arial" panose="020B0604020202020204" pitchFamily="34" charset="0"/>
              </a:rPr>
              <a:t>særleg</a:t>
            </a:r>
            <a:r>
              <a:rPr lang="nb-NO" altLang="nb-NO" sz="8000" dirty="0" smtClean="0">
                <a:latin typeface="Arial" panose="020B0604020202020204" pitchFamily="34" charset="0"/>
              </a:rPr>
              <a:t> retta mot </a:t>
            </a:r>
            <a:r>
              <a:rPr lang="nb-NO" altLang="nb-NO" sz="8000" dirty="0" err="1" smtClean="0">
                <a:latin typeface="Arial" panose="020B0604020202020204" pitchFamily="34" charset="0"/>
              </a:rPr>
              <a:t>elevar</a:t>
            </a:r>
            <a:r>
              <a:rPr lang="nb-NO" altLang="nb-NO" sz="8000" dirty="0" smtClean="0">
                <a:latin typeface="Arial" panose="020B0604020202020204" pitchFamily="34" charset="0"/>
              </a:rPr>
              <a:t> med svak dugleik i lesing og rekning.</a:t>
            </a:r>
            <a:endParaRPr lang="nb-NO" altLang="nb-NO" sz="8000" i="1" dirty="0" smtClean="0">
              <a:latin typeface="Arial" panose="020B0604020202020204" pitchFamily="34" charset="0"/>
            </a:endParaRPr>
          </a:p>
          <a:p>
            <a:pPr marL="0" lvl="0" indent="0" eaLnBrk="0" fontAlgn="base" hangingPunct="0">
              <a:spcBef>
                <a:spcPct val="0"/>
              </a:spcBef>
              <a:spcAft>
                <a:spcPct val="0"/>
              </a:spcAft>
              <a:buNone/>
            </a:pPr>
            <a:endParaRPr lang="nb-NO" altLang="nb-NO" sz="8000" dirty="0" smtClean="0">
              <a:latin typeface="Arial" panose="020B0604020202020204" pitchFamily="34" charset="0"/>
            </a:endParaRPr>
          </a:p>
          <a:p>
            <a:pPr marL="0" indent="0" eaLnBrk="0" fontAlgn="base" hangingPunct="0">
              <a:spcBef>
                <a:spcPct val="0"/>
              </a:spcBef>
              <a:spcAft>
                <a:spcPct val="0"/>
              </a:spcAft>
              <a:buNone/>
            </a:pPr>
            <a:r>
              <a:rPr lang="nn-NO" sz="8000" dirty="0" err="1"/>
              <a:t>Føyd</a:t>
            </a:r>
            <a:r>
              <a:rPr lang="nn-NO" sz="8000" dirty="0"/>
              <a:t> til med lov 20 juni 2008 nr. 48 (</a:t>
            </a:r>
            <a:r>
              <a:rPr lang="nn-NO" sz="8000" dirty="0" err="1"/>
              <a:t>ikr</a:t>
            </a:r>
            <a:r>
              <a:rPr lang="nn-NO" sz="8000" dirty="0"/>
              <a:t>. 1 aug 2008, etter res. 20 juni 2008 nr. 621</a:t>
            </a:r>
            <a:r>
              <a:rPr lang="nn-NO" sz="8000" dirty="0" smtClean="0"/>
              <a:t>).</a:t>
            </a:r>
          </a:p>
          <a:p>
            <a:pPr marL="0" indent="0" eaLnBrk="0" fontAlgn="base" hangingPunct="0">
              <a:spcBef>
                <a:spcPct val="0"/>
              </a:spcBef>
              <a:spcAft>
                <a:spcPct val="0"/>
              </a:spcAft>
              <a:buNone/>
            </a:pPr>
            <a:r>
              <a:rPr lang="nn-NO" sz="8000" dirty="0" smtClean="0"/>
              <a:t> </a:t>
            </a:r>
          </a:p>
          <a:p>
            <a:pPr marL="0" indent="0" eaLnBrk="0" fontAlgn="base" hangingPunct="0">
              <a:spcBef>
                <a:spcPct val="0"/>
              </a:spcBef>
              <a:spcAft>
                <a:spcPct val="0"/>
              </a:spcAft>
              <a:buNone/>
            </a:pPr>
            <a:endParaRPr lang="nb-NO" altLang="nb-NO" sz="8000" dirty="0" smtClean="0">
              <a:latin typeface="Arial" panose="020B0604020202020204" pitchFamily="34" charset="0"/>
            </a:endParaRPr>
          </a:p>
          <a:p>
            <a:pPr marL="0" lvl="0" indent="0" eaLnBrk="0" fontAlgn="base" hangingPunct="0">
              <a:lnSpc>
                <a:spcPct val="120000"/>
              </a:lnSpc>
              <a:spcBef>
                <a:spcPct val="0"/>
              </a:spcBef>
              <a:spcAft>
                <a:spcPct val="0"/>
              </a:spcAft>
              <a:buNone/>
            </a:pPr>
            <a:r>
              <a:rPr lang="nb-NO" altLang="nb-NO" sz="8000" b="1" dirty="0" smtClean="0">
                <a:latin typeface="Arial" panose="020B0604020202020204" pitchFamily="34" charset="0"/>
              </a:rPr>
              <a:t>§ 1-4.</a:t>
            </a:r>
            <a:r>
              <a:rPr lang="nb-NO" altLang="nb-NO" sz="8000" b="1" i="1" dirty="0" smtClean="0">
                <a:latin typeface="Arial" panose="020B0604020202020204" pitchFamily="34" charset="0"/>
              </a:rPr>
              <a:t>Forsøksverksemd</a:t>
            </a:r>
            <a:r>
              <a:rPr lang="nb-NO" altLang="nb-NO" sz="8000" b="1" dirty="0" smtClean="0">
                <a:latin typeface="Arial" panose="020B0604020202020204" pitchFamily="34" charset="0"/>
              </a:rPr>
              <a:t> </a:t>
            </a:r>
          </a:p>
          <a:p>
            <a:pPr marL="0" lvl="0" indent="0" eaLnBrk="0" fontAlgn="base" hangingPunct="0">
              <a:lnSpc>
                <a:spcPct val="120000"/>
              </a:lnSpc>
              <a:spcBef>
                <a:spcPct val="0"/>
              </a:spcBef>
              <a:spcAft>
                <a:spcPct val="0"/>
              </a:spcAft>
              <a:buNone/>
            </a:pPr>
            <a:r>
              <a:rPr lang="nb-NO" altLang="nb-NO" sz="8000" dirty="0" smtClean="0">
                <a:latin typeface="Arial" panose="020B0604020202020204" pitchFamily="34" charset="0"/>
              </a:rPr>
              <a:t>Departementet kan etter søknad </a:t>
            </a:r>
            <a:r>
              <a:rPr lang="nb-NO" altLang="nb-NO" sz="8000" dirty="0" err="1" smtClean="0">
                <a:latin typeface="Arial" panose="020B0604020202020204" pitchFamily="34" charset="0"/>
              </a:rPr>
              <a:t>frå</a:t>
            </a:r>
            <a:r>
              <a:rPr lang="nb-NO" altLang="nb-NO" sz="8000" dirty="0" smtClean="0">
                <a:latin typeface="Arial" panose="020B0604020202020204" pitchFamily="34" charset="0"/>
              </a:rPr>
              <a:t> kommunen eller </a:t>
            </a:r>
          </a:p>
          <a:p>
            <a:pPr marL="0" lvl="0" indent="0" eaLnBrk="0" fontAlgn="base" hangingPunct="0">
              <a:lnSpc>
                <a:spcPct val="120000"/>
              </a:lnSpc>
              <a:spcBef>
                <a:spcPct val="0"/>
              </a:spcBef>
              <a:spcAft>
                <a:spcPct val="0"/>
              </a:spcAft>
              <a:buNone/>
            </a:pPr>
            <a:r>
              <a:rPr lang="nb-NO" altLang="nb-NO" sz="8000" dirty="0" smtClean="0">
                <a:latin typeface="Arial" panose="020B0604020202020204" pitchFamily="34" charset="0"/>
              </a:rPr>
              <a:t>fylkeskommunen gi løyve til at det blir gjort avvik </a:t>
            </a:r>
            <a:r>
              <a:rPr lang="nb-NO" altLang="nb-NO" sz="8000" dirty="0" err="1" smtClean="0">
                <a:latin typeface="Arial" panose="020B0604020202020204" pitchFamily="34" charset="0"/>
              </a:rPr>
              <a:t>frå</a:t>
            </a:r>
            <a:r>
              <a:rPr lang="nb-NO" altLang="nb-NO" sz="8000" dirty="0" smtClean="0">
                <a:latin typeface="Arial" panose="020B0604020202020204" pitchFamily="34" charset="0"/>
              </a:rPr>
              <a:t> lova </a:t>
            </a:r>
          </a:p>
          <a:p>
            <a:pPr marL="0" lvl="0" indent="0" eaLnBrk="0" fontAlgn="base" hangingPunct="0">
              <a:lnSpc>
                <a:spcPct val="120000"/>
              </a:lnSpc>
              <a:spcBef>
                <a:spcPct val="0"/>
              </a:spcBef>
              <a:spcAft>
                <a:spcPct val="0"/>
              </a:spcAft>
              <a:buNone/>
            </a:pPr>
            <a:r>
              <a:rPr lang="nb-NO" altLang="nb-NO" sz="8000" dirty="0" smtClean="0">
                <a:latin typeface="Arial" panose="020B0604020202020204" pitchFamily="34" charset="0"/>
              </a:rPr>
              <a:t>og forskriftene etter lova i samband med tidsavgrensa </a:t>
            </a:r>
          </a:p>
          <a:p>
            <a:pPr marL="0" lvl="0" indent="0" eaLnBrk="0" fontAlgn="base" hangingPunct="0">
              <a:lnSpc>
                <a:spcPct val="120000"/>
              </a:lnSpc>
              <a:spcBef>
                <a:spcPct val="0"/>
              </a:spcBef>
              <a:spcAft>
                <a:spcPct val="0"/>
              </a:spcAft>
              <a:buNone/>
            </a:pPr>
            <a:r>
              <a:rPr lang="nb-NO" altLang="nb-NO" sz="8000" dirty="0" smtClean="0">
                <a:latin typeface="Arial" panose="020B0604020202020204" pitchFamily="34" charset="0"/>
              </a:rPr>
              <a:t>pedagogiske eller organisatoriske forsøk.</a:t>
            </a:r>
          </a:p>
          <a:p>
            <a:pPr marL="0" lvl="0" indent="0" eaLnBrk="0" fontAlgn="base" hangingPunct="0">
              <a:spcBef>
                <a:spcPct val="0"/>
              </a:spcBef>
              <a:spcAft>
                <a:spcPct val="0"/>
              </a:spcAft>
              <a:buNone/>
            </a:pPr>
            <a:endParaRPr lang="nb-NO" altLang="nb-NO" sz="1800" dirty="0">
              <a:latin typeface="Arial" panose="020B0604020202020204" pitchFamily="34" charset="0"/>
            </a:endParaRPr>
          </a:p>
          <a:p>
            <a:pPr marL="0" indent="0">
              <a:buNone/>
            </a:pPr>
            <a:endParaRPr lang="nb-NO" dirty="0"/>
          </a:p>
        </p:txBody>
      </p:sp>
    </p:spTree>
    <p:extLst>
      <p:ext uri="{BB962C8B-B14F-4D97-AF65-F5344CB8AC3E}">
        <p14:creationId xmlns:p14="http://schemas.microsoft.com/office/powerpoint/2010/main" val="3256718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3600" b="1" dirty="0" smtClean="0"/>
              <a:t/>
            </a:r>
            <a:br>
              <a:rPr lang="nb-NO" sz="3600" b="1" dirty="0" smtClean="0"/>
            </a:br>
            <a:r>
              <a:rPr lang="nb-NO" sz="2700" dirty="0" smtClean="0"/>
              <a:t>Thomas Nordahl, 07.01.11, Høgskolen i Hedmark:</a:t>
            </a:r>
            <a:br>
              <a:rPr lang="nb-NO" sz="2700" dirty="0" smtClean="0"/>
            </a:br>
            <a:r>
              <a:rPr lang="nb-NO" sz="3100" b="1" dirty="0" smtClean="0"/>
              <a:t>Tilpasset </a:t>
            </a:r>
            <a:r>
              <a:rPr lang="nb-NO" sz="3100" b="1" dirty="0"/>
              <a:t>opplæring handler både om sosial og</a:t>
            </a:r>
            <a:br>
              <a:rPr lang="nb-NO" sz="3100" b="1" dirty="0"/>
            </a:br>
            <a:r>
              <a:rPr lang="nb-NO" sz="3100" b="1" dirty="0"/>
              <a:t>personlig utvikling og faglig </a:t>
            </a:r>
            <a:r>
              <a:rPr lang="nb-NO" sz="3100" b="1" dirty="0" smtClean="0"/>
              <a:t>læring</a:t>
            </a:r>
            <a:r>
              <a:rPr lang="nb-NO" sz="3600" b="1" dirty="0"/>
              <a:t/>
            </a:r>
            <a:br>
              <a:rPr lang="nb-NO" sz="3600" b="1" dirty="0"/>
            </a:br>
            <a:endParaRPr lang="nb-NO" sz="3600" dirty="0"/>
          </a:p>
        </p:txBody>
      </p:sp>
      <p:sp>
        <p:nvSpPr>
          <p:cNvPr id="3" name="Plassholder for innhold 2"/>
          <p:cNvSpPr>
            <a:spLocks noGrp="1"/>
          </p:cNvSpPr>
          <p:nvPr>
            <p:ph idx="1"/>
          </p:nvPr>
        </p:nvSpPr>
        <p:spPr>
          <a:xfrm>
            <a:off x="457200" y="1844824"/>
            <a:ext cx="8229600" cy="4525963"/>
          </a:xfrm>
        </p:spPr>
        <p:txBody>
          <a:bodyPr>
            <a:normAutofit fontScale="85000" lnSpcReduction="10000"/>
          </a:bodyPr>
          <a:lstStyle/>
          <a:p>
            <a:pPr marL="0" indent="0">
              <a:buNone/>
            </a:pPr>
            <a:r>
              <a:rPr lang="nb-NO" dirty="0" smtClean="0"/>
              <a:t>• Forskning </a:t>
            </a:r>
            <a:r>
              <a:rPr lang="nb-NO" dirty="0"/>
              <a:t>viser en sterk sammenheng mellom </a:t>
            </a:r>
            <a:r>
              <a:rPr lang="nb-NO" dirty="0" smtClean="0"/>
              <a:t>elevenes   </a:t>
            </a:r>
          </a:p>
          <a:p>
            <a:pPr marL="0" indent="0">
              <a:buNone/>
            </a:pPr>
            <a:r>
              <a:rPr lang="nb-NO" dirty="0"/>
              <a:t> </a:t>
            </a:r>
            <a:r>
              <a:rPr lang="nb-NO" dirty="0" smtClean="0"/>
              <a:t>   sosial </a:t>
            </a:r>
            <a:r>
              <a:rPr lang="nb-NO" dirty="0"/>
              <a:t>kompetanse og deres faglig læringsutbytte </a:t>
            </a:r>
            <a:r>
              <a:rPr lang="nb-NO" dirty="0" smtClean="0"/>
              <a:t>i </a:t>
            </a:r>
          </a:p>
          <a:p>
            <a:pPr marL="0" indent="0">
              <a:buNone/>
            </a:pPr>
            <a:r>
              <a:rPr lang="nb-NO" dirty="0"/>
              <a:t> </a:t>
            </a:r>
            <a:r>
              <a:rPr lang="nb-NO" dirty="0" smtClean="0"/>
              <a:t>   skolen.</a:t>
            </a:r>
            <a:endParaRPr lang="nb-NO" dirty="0"/>
          </a:p>
          <a:p>
            <a:pPr marL="0" indent="0">
              <a:buNone/>
            </a:pPr>
            <a:r>
              <a:rPr lang="nb-NO" dirty="0"/>
              <a:t>• Arbeid for å fremme en god personlig utvikling, </a:t>
            </a:r>
            <a:endParaRPr lang="nb-NO" dirty="0" smtClean="0"/>
          </a:p>
          <a:p>
            <a:pPr marL="0" indent="0">
              <a:buNone/>
            </a:pPr>
            <a:r>
              <a:rPr lang="nb-NO" dirty="0"/>
              <a:t> </a:t>
            </a:r>
            <a:r>
              <a:rPr lang="nb-NO" dirty="0" smtClean="0"/>
              <a:t>  identitet, positiv </a:t>
            </a:r>
            <a:r>
              <a:rPr lang="nb-NO" dirty="0"/>
              <a:t>selvoppfatning og sosiale ferdigheter </a:t>
            </a:r>
            <a:r>
              <a:rPr lang="nb-NO" dirty="0" smtClean="0"/>
              <a:t> </a:t>
            </a:r>
          </a:p>
          <a:p>
            <a:pPr marL="0" indent="0">
              <a:buNone/>
            </a:pPr>
            <a:r>
              <a:rPr lang="nb-NO" dirty="0"/>
              <a:t> </a:t>
            </a:r>
            <a:r>
              <a:rPr lang="nb-NO" dirty="0" smtClean="0"/>
              <a:t>  er </a:t>
            </a:r>
            <a:r>
              <a:rPr lang="nb-NO" dirty="0"/>
              <a:t>også </a:t>
            </a:r>
            <a:r>
              <a:rPr lang="nb-NO" dirty="0" smtClean="0"/>
              <a:t>en viktig </a:t>
            </a:r>
            <a:r>
              <a:rPr lang="nb-NO" dirty="0"/>
              <a:t>del av tilpasset opplæring</a:t>
            </a:r>
            <a:r>
              <a:rPr lang="nb-NO" dirty="0" smtClean="0"/>
              <a:t>.</a:t>
            </a:r>
            <a:endParaRPr lang="nb-NO" dirty="0"/>
          </a:p>
          <a:p>
            <a:pPr marL="0" indent="0">
              <a:buNone/>
            </a:pPr>
            <a:r>
              <a:rPr lang="nb-NO" dirty="0"/>
              <a:t>• Tilpasset opplæring handler ikke bare om individuell</a:t>
            </a:r>
          </a:p>
          <a:p>
            <a:pPr marL="0" indent="0">
              <a:buNone/>
            </a:pPr>
            <a:r>
              <a:rPr lang="nb-NO" dirty="0" smtClean="0"/>
              <a:t>    tilrettelegging</a:t>
            </a:r>
            <a:r>
              <a:rPr lang="nb-NO" dirty="0"/>
              <a:t>, men det innebærer også at elevene må</a:t>
            </a:r>
          </a:p>
          <a:p>
            <a:pPr marL="0" indent="0">
              <a:buNone/>
            </a:pPr>
            <a:r>
              <a:rPr lang="nb-NO" dirty="0" smtClean="0"/>
              <a:t>    delta </a:t>
            </a:r>
            <a:r>
              <a:rPr lang="nb-NO" dirty="0"/>
              <a:t>aktivt i faglige og sosiale fellesskap</a:t>
            </a:r>
            <a:r>
              <a:rPr lang="nb-NO" dirty="0" smtClean="0"/>
              <a:t>. </a:t>
            </a:r>
            <a:endParaRPr lang="nb-NO" dirty="0"/>
          </a:p>
        </p:txBody>
      </p:sp>
    </p:spTree>
    <p:extLst>
      <p:ext uri="{BB962C8B-B14F-4D97-AF65-F5344CB8AC3E}">
        <p14:creationId xmlns:p14="http://schemas.microsoft.com/office/powerpoint/2010/main" val="1082260459"/>
      </p:ext>
    </p:extLst>
  </p:cSld>
  <p:clrMapOvr>
    <a:masterClrMapping/>
  </p:clrMapOvr>
</p:sld>
</file>

<file path=ppt/theme/theme1.xml><?xml version="1.0" encoding="utf-8"?>
<a:theme xmlns:a="http://schemas.openxmlformats.org/drawingml/2006/main" name="UiN_fel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D43D79F08D6704BB3C2C68E42412866" ma:contentTypeVersion="6" ma:contentTypeDescription="Create a new document." ma:contentTypeScope="" ma:versionID="22756a9b1d560103944e72664d7fd4fa">
  <xsd:schema xmlns:xsd="http://www.w3.org/2001/XMLSchema" xmlns:xs="http://www.w3.org/2001/XMLSchema" xmlns:p="http://schemas.microsoft.com/office/2006/metadata/properties" xmlns:ns1="http://schemas.microsoft.com/sharepoint/v3" targetNamespace="http://schemas.microsoft.com/office/2006/metadata/properties" ma:root="true" ma:fieldsID="d41e4257cb5f41eac9c06b55e3b99da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669689-0DE4-49D5-9914-98B573DA2BFF}">
  <ds:schemaRefs>
    <ds:schemaRef ds:uri="http://schemas.microsoft.com/sharepoint/v3/contenttype/forms"/>
  </ds:schemaRefs>
</ds:datastoreItem>
</file>

<file path=customXml/itemProps2.xml><?xml version="1.0" encoding="utf-8"?>
<ds:datastoreItem xmlns:ds="http://schemas.openxmlformats.org/officeDocument/2006/customXml" ds:itemID="{B3E597F5-46C9-4A03-85AF-AEFD7CA6F4DB}">
  <ds:schemaRefs>
    <ds:schemaRef ds:uri="http://schemas.microsoft.com/office/2006/metadata/properties"/>
    <ds:schemaRef ds:uri="http://www.w3.org/XML/1998/namespace"/>
    <ds:schemaRef ds:uri="http://purl.org/dc/terms/"/>
    <ds:schemaRef ds:uri="http://purl.org/dc/dcmitype/"/>
    <ds:schemaRef ds:uri="http://schemas.microsoft.com/office/infopath/2007/PartnerControls"/>
    <ds:schemaRef ds:uri="http://schemas.openxmlformats.org/package/2006/metadata/core-properties"/>
    <ds:schemaRef ds:uri="http://schemas.microsoft.com/sharepoint/v3"/>
    <ds:schemaRef ds:uri="http://purl.org/dc/elements/1.1/"/>
    <ds:schemaRef ds:uri="http://schemas.microsoft.com/office/2006/documentManagement/types"/>
  </ds:schemaRefs>
</ds:datastoreItem>
</file>

<file path=customXml/itemProps3.xml><?xml version="1.0" encoding="utf-8"?>
<ds:datastoreItem xmlns:ds="http://schemas.openxmlformats.org/officeDocument/2006/customXml" ds:itemID="{1B47936C-BBB4-4B0A-8D40-A810F0231D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UiN ppt-mal</Template>
  <TotalTime>2025</TotalTime>
  <Words>1585</Words>
  <Application>Microsoft Office PowerPoint</Application>
  <PresentationFormat>Skjermfremvisning (4:3)</PresentationFormat>
  <Paragraphs>216</Paragraphs>
  <Slides>22</Slides>
  <Notes>22</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22</vt:i4>
      </vt:variant>
    </vt:vector>
  </HeadingPairs>
  <TitlesOfParts>
    <vt:vector size="28" baseType="lpstr">
      <vt:lpstr>ＭＳ Ｐゴシック</vt:lpstr>
      <vt:lpstr>Arial</vt:lpstr>
      <vt:lpstr>Calibri</vt:lpstr>
      <vt:lpstr>Times New Roman</vt:lpstr>
      <vt:lpstr>Wingdings</vt:lpstr>
      <vt:lpstr>UiN_felles</vt:lpstr>
      <vt:lpstr>  Skolekonferansen «Klart jeg kan!», Tromsø 9.okt. 2014  Deltakelse for alle i skolens faglige og sosiale mylder, sett i forhold til opplæringsloven</vt:lpstr>
      <vt:lpstr> Inclusive education:  Internasjonale overordnede prinsipper </vt:lpstr>
      <vt:lpstr>Grunnskulen som fellesskap skal vere inkluderande. Elevar med særskilte opp- læringsbehov skal ta del i det sosiale, faglege og kulturelle fellesskapet på ein likeverdig måte. Det krev at alle elevar i utgangspunktet skal få opplæringa si i skulen på heimstaden og høyre til i eit klasse- og elevfellesskap" (KUF 1996a, s.58). (min utheving/fet skrift)</vt:lpstr>
      <vt:lpstr>Er alle alle?</vt:lpstr>
      <vt:lpstr>Skolekultur og lærerholdninger</vt:lpstr>
      <vt:lpstr>Stressende og vanskelige krav  til lærere</vt:lpstr>
      <vt:lpstr>PowerPoint-presentasjon</vt:lpstr>
      <vt:lpstr> § 1-3.Tilpassa opplæring og tidleg innsats  </vt:lpstr>
      <vt:lpstr> Thomas Nordahl, 07.01.11, Høgskolen i Hedmark: Tilpasset opplæring handler både om sosial og personlig utvikling og faglig læring </vt:lpstr>
      <vt:lpstr>Thomas Nordahl, 07.01.11, Høgskolen i Hedmark: </vt:lpstr>
      <vt:lpstr>«Spesielle» behov?  Behov for særskilt tilrettelegging?</vt:lpstr>
      <vt:lpstr> § 5-1. Rett til spesialundervisning </vt:lpstr>
      <vt:lpstr> § 2-16, § 3-13, 4A-13: Opplæring av elevar med behov for alternativ og supplerande kommunikasjon (ASK)  </vt:lpstr>
      <vt:lpstr>Grunnskolens informasjonssystem (GSI)</vt:lpstr>
      <vt:lpstr>Barn søker barn</vt:lpstr>
      <vt:lpstr>«Deltakelse»?</vt:lpstr>
      <vt:lpstr>Hvorfor deltakelse i klassen for alle? </vt:lpstr>
      <vt:lpstr>Sosiale læringsteorier bl.a. John Dewey (1859 – 1952) og Lev Vygotsky (1896 - 1934) </vt:lpstr>
      <vt:lpstr>Deltakelse for alle er mulig</vt:lpstr>
      <vt:lpstr>Inkludering, vi får det til – hvis vi vil!</vt:lpstr>
      <vt:lpstr> Et relasjonelt perspektiv: Samarbeid  mellom lærere, og mellom elever felles kunnskap og ansvar</vt:lpstr>
      <vt:lpstr>PowerPoint-presentasjon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Skolekonferansen «Klart jeg kan!», Tromsø 9.okt. 2014  Deltakelse for alle i skolens faglige og sosiale mylder, sett i forhold til opplæringsloven</dc:title>
  <dc:creator>Signhild Skogdal</dc:creator>
  <cp:lastModifiedBy>Signhild Skogdal</cp:lastModifiedBy>
  <cp:revision>154</cp:revision>
  <cp:lastPrinted>2014-10-08T22:47:40Z</cp:lastPrinted>
  <dcterms:created xsi:type="dcterms:W3CDTF">2014-10-07T13:12:58Z</dcterms:created>
  <dcterms:modified xsi:type="dcterms:W3CDTF">2014-10-16T17:07:28Z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0x0101009D43D79F08D6704BB3C2C68E42412866</vt:lpwstr>
  </property>
</Properties>
</file>