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17"/>
  </p:notesMasterIdLst>
  <p:sldIdLst>
    <p:sldId id="280" r:id="rId7"/>
    <p:sldId id="258" r:id="rId8"/>
    <p:sldId id="273" r:id="rId9"/>
    <p:sldId id="268" r:id="rId10"/>
    <p:sldId id="284" r:id="rId11"/>
    <p:sldId id="278" r:id="rId12"/>
    <p:sldId id="279" r:id="rId13"/>
    <p:sldId id="281" r:id="rId14"/>
    <p:sldId id="282" r:id="rId15"/>
    <p:sldId id="283" r:id="rId16"/>
  </p:sldIdLst>
  <p:sldSz cx="9144000" cy="6858000" type="screen4x3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71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06A6A-D314-4D3A-A715-1F2D6737C823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DDDD4-4DFA-47AC-B222-88CE7618AF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300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do.no/Global/Brosjyrer%20PDF/LDO_H%c3%a5ndbok_Likeverdige_til_trykk_10_10_111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DDDD4-4DFA-47AC-B222-88CE7618AFF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56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DDDD4-4DFA-47AC-B222-88CE7618AFF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3605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Regjeringens strategi</a:t>
            </a:r>
          </a:p>
          <a:p>
            <a:r>
              <a:rPr lang="nb-NO" dirty="0" smtClean="0"/>
              <a:t>Første politiske dokument om innvandrerhelse</a:t>
            </a:r>
          </a:p>
          <a:p>
            <a:endParaRPr lang="nb-NO" dirty="0" smtClean="0"/>
          </a:p>
          <a:p>
            <a:r>
              <a:rPr lang="nb-NO" dirty="0" smtClean="0"/>
              <a:t>Innvandring gir nye impulser</a:t>
            </a:r>
            <a:r>
              <a:rPr lang="nb-NO" baseline="0" dirty="0" smtClean="0"/>
              <a:t> og et kulturelt mangfold, men også noen utfordringer</a:t>
            </a:r>
          </a:p>
          <a:p>
            <a:endParaRPr lang="nb-NO" baseline="0" dirty="0" smtClean="0"/>
          </a:p>
          <a:p>
            <a:r>
              <a:rPr lang="nb-NO" baseline="0" dirty="0" smtClean="0"/>
              <a:t>Målet om likeverdige helse og omsorgstjenester utfordres både på grunn av språkproblemer, kulturelle forskjeller og at enkelte innvandrere har spesielle helse helseproblemer.</a:t>
            </a:r>
          </a:p>
          <a:p>
            <a:endParaRPr lang="nb-NO" baseline="0" dirty="0" smtClean="0"/>
          </a:p>
          <a:p>
            <a:r>
              <a:rPr lang="nb-NO" baseline="0" dirty="0" smtClean="0"/>
              <a:t>Dette kan skyldes flere forhold, også at vi mangler en del kunnskap for å tilrettelegge tjenester</a:t>
            </a:r>
          </a:p>
          <a:p>
            <a:endParaRPr lang="nb-NO" baseline="0" dirty="0" smtClean="0"/>
          </a:p>
          <a:p>
            <a:r>
              <a:rPr lang="nb-NO" baseline="0" dirty="0" smtClean="0"/>
              <a:t>Ambisjonen er at denne strategien skal bidra til å nå målet om å en likeverdig helse- og omsorgstjeneste.</a:t>
            </a:r>
          </a:p>
          <a:p>
            <a:r>
              <a:rPr lang="nb-NO" baseline="0" dirty="0" smtClean="0"/>
              <a:t>En endring krever langsiktig utviklingsarbeid på flere områder. Denne strategien er en start.</a:t>
            </a:r>
          </a:p>
          <a:p>
            <a:endParaRPr lang="nb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DDDD4-4DFA-47AC-B222-88CE7618AFF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548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Hentet fra Likestillings- og diskrimineringsombudet: Likeverdige offentlige tjenester</a:t>
            </a:r>
          </a:p>
          <a:p>
            <a:r>
              <a:rPr lang="nb-NO" dirty="0" smtClean="0"/>
              <a:t>Likeverdige helsetjenester er et politisk mål i Norge. Helsearbeidere og deres ledere skal levere likeverdige tjenester til alle. Dette er pålagt av myndighetene, og inngår som en plikt i norsk lovgivning og i menneskerettighetene.</a:t>
            </a:r>
          </a:p>
          <a:p>
            <a:r>
              <a:rPr lang="nb-NO" dirty="0" smtClean="0"/>
              <a:t>Se håndbok for tjenesteytere: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>
                <a:hlinkClick r:id="rId3"/>
              </a:rPr>
              <a:t>http://www.ldo.no/Global/Brosjyrer%20PDF/LDO_H%c3%a5ndbok_Likeverdige_til_trykk_10_10_111.pdf</a:t>
            </a:r>
            <a:endParaRPr lang="nb-NO" dirty="0" smtClean="0"/>
          </a:p>
          <a:p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For å gi likeverdige tjenester viser brukererfaringer, </a:t>
            </a:r>
            <a:r>
              <a:rPr lang="nb-NO" dirty="0" err="1" smtClean="0"/>
              <a:t>LDOs</a:t>
            </a:r>
            <a:r>
              <a:rPr lang="nb-NO" dirty="0" smtClean="0"/>
              <a:t> kunnskap om praktisk likestillingsarbeid, og ulike rapporter mot områder som: 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b="1" dirty="0" smtClean="0"/>
              <a:t>Lederansvar:</a:t>
            </a:r>
            <a:r>
              <a:rPr lang="nb-NO" dirty="0" smtClean="0"/>
              <a:t> En ledelse som innarbeider likeverdige tjenester i planer, budsjetter, rapportering, personalpolitikk, organisering og rutiner. 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b="1" dirty="0" smtClean="0"/>
              <a:t>Brukerinnflytelse:</a:t>
            </a:r>
            <a:r>
              <a:rPr lang="nb-NO" dirty="0" smtClean="0"/>
              <a:t> Brukeres behov, erfaringer og synspunkter har betydning i utforming og levering av tjenestene. 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b="1" dirty="0" smtClean="0"/>
              <a:t>Kunnskap:</a:t>
            </a:r>
            <a:r>
              <a:rPr lang="nb-NO" dirty="0" smtClean="0"/>
              <a:t> Ledere og ansatte har kunnskap om diskriminering og om likeverdige tjenester i praksis 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b="1" dirty="0" smtClean="0"/>
              <a:t>Tilgang:</a:t>
            </a:r>
            <a:r>
              <a:rPr lang="nb-NO" dirty="0" smtClean="0"/>
              <a:t> Alle som trenger tjenestene har lik tilgang. 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b="1" dirty="0" smtClean="0"/>
              <a:t>Informasjon:</a:t>
            </a:r>
            <a:r>
              <a:rPr lang="nb-NO" dirty="0" smtClean="0"/>
              <a:t> Informasjonen som gis til brukere og potensielle brukere er relevant og forståelig. 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DDDD4-4DFA-47AC-B222-88CE7618AFF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782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 er ikke helsetjenesten alene som kan bidra til god innvandrerhelse men det er et tverrsektorielt arbeid og samarbeid mellom mange aktører</a:t>
            </a:r>
          </a:p>
          <a:p>
            <a:r>
              <a:rPr lang="nb-NO" dirty="0" smtClean="0"/>
              <a:t>Utjevning av sosiale helseforskjeller er en viktig målsetting for Helsedirektoratets folkehelsearbeid og utgjør en viktig del av arbeidet for bedre innvandrerhelse og likeverdige tjenester. Sosial ulikhet i helse gjelder innad i innvandrerbefolkningen som i den norske befolkningen; det er store forskjeller mellom innvandrergrupper og til dels innad i gruppene. Noen av innvandrergruppene som for eksempel iranere har høyere utdanningsnivå enn den norske befolkningen.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DDDD4-4DFA-47AC-B222-88CE7618AFF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312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Regjeringen vil at: Nasjonal strategi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DDDD4-4DFA-47AC-B222-88CE7618AFF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9046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 forhold til språklige utfordringer er</a:t>
            </a:r>
            <a:r>
              <a:rPr lang="nb-NO" baseline="0" dirty="0" smtClean="0"/>
              <a:t> </a:t>
            </a:r>
            <a:r>
              <a:rPr lang="nb-NO" dirty="0" smtClean="0"/>
              <a:t>det viktigste</a:t>
            </a:r>
            <a:r>
              <a:rPr lang="nb-NO" baseline="0" dirty="0" smtClean="0"/>
              <a:t> å sikre riktig bruk av kvalifisert tolk i møte med personer med begrensede norskkunnskaper. </a:t>
            </a:r>
            <a:r>
              <a:rPr lang="nb-NO" dirty="0" smtClean="0"/>
              <a:t>Benytte anledningen</a:t>
            </a:r>
            <a:r>
              <a:rPr lang="nb-NO" baseline="0" dirty="0" smtClean="0"/>
              <a:t> til å reklamere for Helsedirektoratets veileder om kommunikasjon via tolk og kortversjonen av veilederen som kan lastes ned fra www.helsedirektoratet.no , temasiden innvandrerhelse</a:t>
            </a:r>
          </a:p>
          <a:p>
            <a:r>
              <a:rPr lang="nb-NO" baseline="0" dirty="0" smtClean="0"/>
              <a:t>Å sikre god kommunikasjon er kjempeviktig for å kunne yte likeverdige tjenester</a:t>
            </a:r>
          </a:p>
          <a:p>
            <a:r>
              <a:rPr lang="nb-NO" baseline="0" dirty="0" smtClean="0"/>
              <a:t>Lovgrunnlag: Pasientrettighetsloven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at foreldrene skal forstå, er det nødvendig å bruke et felles språk, og derfor vil det i mange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tilfeller være nødvendig å bruke tolk. Tolk er imidlertid ikke alltid tilstrekkelig fordi kommunikasjon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handler om mye mer enn de ordene en bruker (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Jareg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2006; Ørvig, 2009; Berg, 2012; Berg &amp;</a:t>
            </a:r>
          </a:p>
          <a:p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Söderström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2012;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Söderström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2012).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DDDD4-4DFA-47AC-B222-88CE7618AFF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6896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Retten til brukermedvirkning er lovfestet, blant annet i pasient-­ og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brukerrettighets­loven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(7) § 3–­1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litteratur på feltet understreker betydningen av å tilrettelegge for kommunikasjon på en måte</a:t>
            </a:r>
          </a:p>
          <a:p>
            <a:r>
              <a:rPr lang="nn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</a:t>
            </a:r>
            <a:r>
              <a:rPr lang="nn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ivaretar</a:t>
            </a:r>
            <a:r>
              <a:rPr lang="nn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både det språklige, det kulturelle og det </a:t>
            </a:r>
            <a:r>
              <a:rPr lang="nn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situasjonelle</a:t>
            </a:r>
            <a:r>
              <a:rPr lang="nn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Hatton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m.fl. (2003) beskriver hvordan måten informasjon om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funksjonsnedsettelsen gis på, er viktig for alle familier, men at informasjonsformidlingen har spesiell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betydning for foreldre med innvandrerbakgrunn. En del av disse foreldrene har lite kunnskap om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funksjonshemming og det er derfor av avgjørende betydning at de forstår den informasjonen som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gis. Informasjon må gis på et språk foreldrene forstår; ved bruk av tolk når det er nødvendig, og den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må omfatte støtte og formidling av kontakt med hjelpeapparatet.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Helsedirektoratets kommunikasjonsstrategi 2014-2018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Segmentere målgruppene og tilpasse tiltak og budskap for å treffe med kommunikasjonen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DDDD4-4DFA-47AC-B222-88CE7618AFF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9910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Når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organisasjonsdeltakelsen blant innvandrere er relativt lav, kan noe av forklaringen være at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organisasjonene er etablert ut fra norske interesser og at måten organisasjonene fungerer på følger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noen mønstre som ikke nødvendigvis er universelle. Mange innvandrere sier da også at de ikke føler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 hjemme i disse «norske organisasjonene» hvor deltakelsen er basert på medlemskap, at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virksomheten foregår i bestemte former og at organisasjonene ledes av valgte ledere.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DDDD4-4DFA-47AC-B222-88CE7618AFF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400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Forskningen om innvandring og funksjonshemming har økt i omfang det siste tiåret, og særlig i norsk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sammenheng er det gjennomført flere studier av innvandrerfamilier med funksjonshemmede barn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 deres møte med hjelpeapparatet. Torunn Arntsen Sørheim gjennomførte studier i det pakistanske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innvandrermiljøet på slutten av 1990-tallet (Sørheim 2000), men det tok mange år før det kom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studier som omhandlet flere etniske miljøer og et bredere sett av problemstillinger (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Fladstad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Berg,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2008, Söderström, Kittelsaa &amp; Berg 2011; Kittelsaa &amp; Berg, 2012; Berg, 2012).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Imidlertid sier de som representerer førstelinjetjenesten at de i liten grad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informerer om interesseorganisasjonene, og at dette både gjelder overfor innvandrerfamilier og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andre. På helsestasjonen er de mest opptatt av det som angår barns helse og utvikling, og de som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arbeider med kommunale tjenester gir uttrykk for at det er mest viktig for dem å sikre at de ulike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tiltakene kommer på plass.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DDDD4-4DFA-47AC-B222-88CE7618AFF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141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9552" y="2060849"/>
            <a:ext cx="7772400" cy="12241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467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609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787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9552" y="2060849"/>
            <a:ext cx="7772400" cy="12241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598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4866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1239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6284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1629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0236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1755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22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1288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6562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0334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670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9552" y="2060849"/>
            <a:ext cx="7772400" cy="12241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4138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6159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4311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276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6244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0565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655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725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4878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712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849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334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236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377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997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103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69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4828-2CAB-42C8-82E2-022A3C49006C}" type="datetimeFigureOut">
              <a:rPr lang="nb-NO" smtClean="0"/>
              <a:t>01.12.2014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D7E1-7312-4A8E-923E-F9E3FA05B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675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597"/>
            <a:ext cx="9144000" cy="568403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84168" y="6592267"/>
            <a:ext cx="981472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24828-2CAB-42C8-82E2-022A3C49006C}" type="datetimeFigureOut">
              <a:rPr lang="nb-NO" smtClean="0"/>
              <a:t>01.12.2014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068888" y="6356351"/>
            <a:ext cx="2895600" cy="217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281664" y="6595929"/>
            <a:ext cx="586408" cy="217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4D7E1-7312-4A8E-923E-F9E3FA05BB3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032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597"/>
            <a:ext cx="9144000" cy="568403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84168" y="6592267"/>
            <a:ext cx="981472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24828-2CAB-42C8-82E2-022A3C49006C}" type="datetimeFigureOut">
              <a:rPr lang="nb-NO" smtClean="0"/>
              <a:t>01.12.2014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068888" y="6356351"/>
            <a:ext cx="2895600" cy="217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281664" y="6595929"/>
            <a:ext cx="586408" cy="217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4D7E1-7312-4A8E-923E-F9E3FA05BB3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074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597"/>
            <a:ext cx="9144000" cy="568403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84168" y="6592267"/>
            <a:ext cx="981472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24828-2CAB-42C8-82E2-022A3C49006C}" type="datetimeFigureOut">
              <a:rPr lang="nb-NO" smtClean="0"/>
              <a:t>01.12.2014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068888" y="6356351"/>
            <a:ext cx="2895600" cy="217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281664" y="6595929"/>
            <a:ext cx="586408" cy="217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4D7E1-7312-4A8E-923E-F9E3FA05BB3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934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I</a:t>
            </a:r>
            <a:r>
              <a:rPr lang="nb-NO" dirty="0" smtClean="0"/>
              <a:t>nteresseorganisasjoner som inkluderer </a:t>
            </a:r>
            <a:r>
              <a:rPr lang="nb-NO" smtClean="0"/>
              <a:t>hele befolkningen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Avdeling minoritetshelse og rehabilitering</a:t>
            </a:r>
          </a:p>
          <a:p>
            <a:r>
              <a:rPr lang="nb-NO" dirty="0" smtClean="0"/>
              <a:t>Rådgiver Gro S. Lopez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299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 er et stykke på vei…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Flere gode eksempler på tilrettelegging; Diabetesforbundet, Blindeforbundet og Kreftforeningen</a:t>
            </a:r>
          </a:p>
          <a:p>
            <a:endParaRPr lang="nb-NO" dirty="0"/>
          </a:p>
          <a:p>
            <a:r>
              <a:rPr lang="nb-NO" dirty="0" smtClean="0"/>
              <a:t>Veldig positivt at NFU vil rekruttere flere medlemmer med innvandrerbakgrunn; bra med brosjyre oversatt til aktuelle språk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Vi må fortsette med enda mer systematisk tilrettelegging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219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4680520" cy="2592289"/>
          </a:xfrm>
        </p:spPr>
        <p:txBody>
          <a:bodyPr>
            <a:normAutofit/>
          </a:bodyPr>
          <a:lstStyle/>
          <a:p>
            <a:r>
              <a:rPr lang="nb-NO" dirty="0" smtClean="0"/>
              <a:t>Nasjonal strategi om innvandreres helse 2013-2017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4032448" cy="1752600"/>
          </a:xfrm>
        </p:spPr>
        <p:txBody>
          <a:bodyPr/>
          <a:lstStyle/>
          <a:p>
            <a:r>
              <a:rPr lang="nb-NO" dirty="0" smtClean="0"/>
              <a:t>Likeverdige helse- og omsorgstjenester </a:t>
            </a:r>
          </a:p>
          <a:p>
            <a:r>
              <a:rPr lang="nb-NO" dirty="0" smtClean="0"/>
              <a:t>- god helse for alle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53634"/>
            <a:ext cx="3316952" cy="475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Likeverdige helse- og omsorgstjenester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Likeverdige tjenester betyr at alle har tilgang til tjenester av like god </a:t>
            </a:r>
            <a:r>
              <a:rPr lang="nb-NO" dirty="0" smtClean="0"/>
              <a:t>kvalitet, tilpasset </a:t>
            </a:r>
            <a:r>
              <a:rPr lang="nb-NO" dirty="0"/>
              <a:t>den </a:t>
            </a:r>
            <a:r>
              <a:rPr lang="nb-NO" dirty="0" smtClean="0"/>
              <a:t>enkelte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/>
              <a:t>A</a:t>
            </a:r>
            <a:r>
              <a:rPr lang="nb-NO" dirty="0" smtClean="0"/>
              <a:t>lle </a:t>
            </a:r>
            <a:r>
              <a:rPr lang="nb-NO" dirty="0"/>
              <a:t>mennesker </a:t>
            </a:r>
            <a:r>
              <a:rPr lang="nb-NO" dirty="0" smtClean="0"/>
              <a:t>er </a:t>
            </a:r>
            <a:r>
              <a:rPr lang="nb-NO" dirty="0"/>
              <a:t>likeverdige medlemmer av samfunnet, med lik rett til </a:t>
            </a:r>
            <a:r>
              <a:rPr lang="nb-NO" dirty="0" smtClean="0"/>
              <a:t>tjenester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Identifisere </a:t>
            </a:r>
            <a:r>
              <a:rPr lang="nb-NO" dirty="0"/>
              <a:t>personers og gruppers </a:t>
            </a:r>
            <a:r>
              <a:rPr lang="nb-NO" dirty="0" smtClean="0"/>
              <a:t>behov</a:t>
            </a:r>
            <a:r>
              <a:rPr lang="nb-NO" dirty="0"/>
              <a:t>;</a:t>
            </a:r>
            <a:r>
              <a:rPr lang="nb-NO" dirty="0" smtClean="0"/>
              <a:t> utvikle </a:t>
            </a:r>
            <a:r>
              <a:rPr lang="nb-NO" dirty="0"/>
              <a:t>og </a:t>
            </a:r>
            <a:r>
              <a:rPr lang="nb-NO" dirty="0" smtClean="0"/>
              <a:t>tilpasse </a:t>
            </a:r>
            <a:r>
              <a:rPr lang="nb-NO" dirty="0"/>
              <a:t>tjenester i samsvar med </a:t>
            </a:r>
            <a:r>
              <a:rPr lang="nb-NO" dirty="0" smtClean="0"/>
              <a:t>disse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Møte </a:t>
            </a:r>
            <a:r>
              <a:rPr lang="nb-NO" dirty="0"/>
              <a:t>alle brukere </a:t>
            </a:r>
            <a:r>
              <a:rPr lang="nb-NO" dirty="0" smtClean="0"/>
              <a:t>individuelt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84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God helse for alle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S</a:t>
            </a:r>
            <a:r>
              <a:rPr lang="nb-NO" sz="3200" dirty="0" smtClean="0"/>
              <a:t>kape </a:t>
            </a:r>
            <a:r>
              <a:rPr lang="nb-NO" sz="3200" dirty="0"/>
              <a:t>et </a:t>
            </a:r>
            <a:r>
              <a:rPr lang="nb-NO" sz="3200" i="1" dirty="0"/>
              <a:t>inkluderende </a:t>
            </a:r>
            <a:r>
              <a:rPr lang="nb-NO" sz="3200" dirty="0"/>
              <a:t>samfunn der hele befolkningen </a:t>
            </a:r>
            <a:r>
              <a:rPr lang="nb-NO" sz="3200" dirty="0" smtClean="0"/>
              <a:t>deltar</a:t>
            </a:r>
          </a:p>
          <a:p>
            <a:pPr marL="0" indent="0">
              <a:buNone/>
            </a:pPr>
            <a:endParaRPr lang="nb-NO" sz="3200" dirty="0" smtClean="0"/>
          </a:p>
          <a:p>
            <a:r>
              <a:rPr lang="nb-NO" sz="3200" dirty="0"/>
              <a:t>U</a:t>
            </a:r>
            <a:r>
              <a:rPr lang="nb-NO" sz="3200" dirty="0" smtClean="0"/>
              <a:t>tjevne sosiale helseforskjeller</a:t>
            </a:r>
          </a:p>
          <a:p>
            <a:pPr marL="0" indent="0">
              <a:buNone/>
            </a:pPr>
            <a:endParaRPr lang="nb-NO" sz="3200" dirty="0" smtClean="0"/>
          </a:p>
          <a:p>
            <a:r>
              <a:rPr lang="nb-NO" sz="3200" dirty="0" smtClean="0"/>
              <a:t>Iverksette </a:t>
            </a:r>
            <a:r>
              <a:rPr lang="nb-NO" sz="3200" dirty="0"/>
              <a:t>tiltak for å møte </a:t>
            </a:r>
            <a:r>
              <a:rPr lang="nb-NO" sz="3200" dirty="0" smtClean="0"/>
              <a:t>særlige utfordringer </a:t>
            </a:r>
            <a:r>
              <a:rPr lang="nb-NO" sz="3200" dirty="0"/>
              <a:t>for </a:t>
            </a:r>
            <a:r>
              <a:rPr lang="nb-NO" sz="3200" dirty="0" smtClean="0"/>
              <a:t>noen brukergrupper</a:t>
            </a:r>
          </a:p>
        </p:txBody>
      </p:sp>
    </p:spTree>
    <p:extLst>
      <p:ext uri="{BB962C8B-B14F-4D97-AF65-F5344CB8AC3E}">
        <p14:creationId xmlns:p14="http://schemas.microsoft.com/office/powerpoint/2010/main" val="11745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Kunnskap hos helse- og omsorgspersonell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Helsepersonell på alle nivåer skal:</a:t>
            </a:r>
          </a:p>
          <a:p>
            <a:r>
              <a:rPr lang="nb-NO" dirty="0" smtClean="0"/>
              <a:t>ha kunnskap om ulike innvandrergruppers sykdomsforekomst og om kulturelle utfordringer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/>
              <a:t>t</a:t>
            </a:r>
            <a:r>
              <a:rPr lang="nb-NO" dirty="0" smtClean="0"/>
              <a:t>ilrettelegge for god kommunikasjon med pasienter med ulik språklig bakgrunn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/>
              <a:t>h</a:t>
            </a:r>
            <a:r>
              <a:rPr lang="nb-NO" dirty="0" smtClean="0"/>
              <a:t>a tilgang til oppdatert kunnskap om innvandreres helse og bruk av helsetjenester og benytte kunnskapen i utviklingen av tjenestene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794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nb-NO" sz="2800" dirty="0" smtClean="0"/>
              <a:t>Tilrettelegging av kommunikasjon via tolk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3933056"/>
            <a:ext cx="8229600" cy="2232249"/>
          </a:xfrm>
        </p:spPr>
        <p:txBody>
          <a:bodyPr>
            <a:normAutofit fontScale="40000" lnSpcReduction="20000"/>
          </a:bodyPr>
          <a:lstStyle/>
          <a:p>
            <a:endParaRPr lang="nb-NO" dirty="0" smtClean="0">
              <a:solidFill>
                <a:srgbClr val="7030A0"/>
              </a:solidFill>
            </a:endParaRPr>
          </a:p>
          <a:p>
            <a:r>
              <a:rPr lang="nb-NO" sz="4500" dirty="0" smtClean="0">
                <a:solidFill>
                  <a:schemeClr val="accent1"/>
                </a:solidFill>
              </a:rPr>
              <a:t>Veileder om kommunikasjon via tolk for ledere og personell i helse- og omsorgstjenestene (2011)</a:t>
            </a:r>
          </a:p>
          <a:p>
            <a:endParaRPr lang="nb-NO" sz="4500" dirty="0" smtClean="0">
              <a:solidFill>
                <a:schemeClr val="accent1"/>
              </a:solidFill>
            </a:endParaRPr>
          </a:p>
          <a:p>
            <a:r>
              <a:rPr lang="nb-NO" sz="4500" dirty="0" smtClean="0">
                <a:solidFill>
                  <a:schemeClr val="accent1"/>
                </a:solidFill>
              </a:rPr>
              <a:t>Helse- og omsorgspersonell har ansvar for å vurdere behovet for og bestille kvalifisert tolk i møte med pasienter/brukere med </a:t>
            </a:r>
            <a:r>
              <a:rPr lang="nb-NO" sz="4500" i="1" dirty="0" smtClean="0">
                <a:solidFill>
                  <a:schemeClr val="accent1"/>
                </a:solidFill>
              </a:rPr>
              <a:t>begrensede norskkunnskaper</a:t>
            </a:r>
          </a:p>
          <a:p>
            <a:pPr marL="0" indent="0">
              <a:buNone/>
            </a:pPr>
            <a:endParaRPr lang="nb-NO" sz="4500" dirty="0">
              <a:solidFill>
                <a:schemeClr val="accent1"/>
              </a:solidFill>
            </a:endParaRPr>
          </a:p>
          <a:p>
            <a:r>
              <a:rPr lang="nb-NO" sz="4500" dirty="0" smtClean="0">
                <a:solidFill>
                  <a:schemeClr val="accent1"/>
                </a:solidFill>
              </a:rPr>
              <a:t>Tolketjenester skal være en integrert del av helse- og omsorgstjenestene</a:t>
            </a:r>
          </a:p>
          <a:p>
            <a:pPr marL="0" indent="0">
              <a:buNone/>
            </a:pPr>
            <a:endParaRPr lang="nb-NO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accent1"/>
              </a:solidFill>
            </a:endParaRPr>
          </a:p>
        </p:txBody>
      </p:sp>
      <p:pic>
        <p:nvPicPr>
          <p:cNvPr id="2051" name="Picture 3" descr="\\shdir.no\root\Intern\Users\Users3\mcl\My Documents\My Pictures\veileder-om-kommunikasjon-via-tolk-for-ledere-og-personell-i-helse-og-omsorgstjenest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1872208" cy="247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5546908" cy="245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3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Brukermedvirkning og representasjon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96544"/>
          </a:xfrm>
        </p:spPr>
        <p:txBody>
          <a:bodyPr>
            <a:normAutofit/>
          </a:bodyPr>
          <a:lstStyle/>
          <a:p>
            <a:r>
              <a:rPr lang="nb-NO" sz="2200" dirty="0"/>
              <a:t>Retten til brukermedvirkning er </a:t>
            </a:r>
            <a:r>
              <a:rPr lang="nb-NO" sz="2200" dirty="0" smtClean="0"/>
              <a:t>lovfestet</a:t>
            </a:r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 smtClean="0"/>
              <a:t>Innvandrere må inkluderes og være representert i alle aktuelle fora; involvere innvandrere som ressurspersoner</a:t>
            </a:r>
          </a:p>
          <a:p>
            <a:pPr marL="0" indent="0">
              <a:buNone/>
            </a:pPr>
            <a:endParaRPr lang="nb-NO" sz="2200" dirty="0" smtClean="0"/>
          </a:p>
          <a:p>
            <a:r>
              <a:rPr lang="nb-NO" sz="2200" dirty="0"/>
              <a:t>T</a:t>
            </a:r>
            <a:r>
              <a:rPr lang="nb-NO" sz="2200" dirty="0" smtClean="0"/>
              <a:t>ilrettelegging og tilpasning av informasjon og kommunikasjon: sikre god forståelse</a:t>
            </a:r>
          </a:p>
          <a:p>
            <a:endParaRPr lang="nb-NO" sz="2200" dirty="0"/>
          </a:p>
          <a:p>
            <a:r>
              <a:rPr lang="nb-NO" sz="2200" dirty="0" smtClean="0"/>
              <a:t>Kartlegge og involvere målgruppene i kommunikasjonsarbeidet</a:t>
            </a:r>
          </a:p>
          <a:p>
            <a:pPr marL="0" indent="0">
              <a:buNone/>
            </a:pPr>
            <a:endParaRPr lang="nb-NO" sz="2200" dirty="0" smtClean="0"/>
          </a:p>
          <a:p>
            <a:r>
              <a:rPr lang="nb-NO" sz="2200" dirty="0" smtClean="0"/>
              <a:t>Vurdere andre aktiviteter og arenaer i tråd med andre/nye behov og livssituasjoner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0331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Identifikasjon og gjenkjennelse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Interesse/bruker/pasientorganisasjoner må tilpasse seg et mangfold i befolkningen slik at flere kan identifisere seg med og kjenne seg igjen i organisasjonen/tiltakene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Dette kan blant annet handle om bildebruk og om aktiviteter som er «typisk norske»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992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Kunnskap og informasjon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Bygge videre på aktuell kunnskap om utviklingshemmede og andre funksjonsnedsettelser blant personer med innvandrerbakgrunn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/>
              <a:t>B</a:t>
            </a:r>
            <a:r>
              <a:rPr lang="nb-NO" dirty="0" smtClean="0"/>
              <a:t>rukerundersøkelser og andre undersøkelser ekskluderer ofte personer med innvandrerbakgrunn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Hjelpeapparatet/helsetjenestene må bli bedre på å informere om interesseorganisasjonene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67917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Helsedirektoratet">
      <a:dk1>
        <a:sysClr val="windowText" lastClr="000000"/>
      </a:dk1>
      <a:lt1>
        <a:sysClr val="window" lastClr="FFFFFF"/>
      </a:lt1>
      <a:dk2>
        <a:srgbClr val="004E66"/>
      </a:dk2>
      <a:lt2>
        <a:srgbClr val="AEABA8"/>
      </a:lt2>
      <a:accent1>
        <a:srgbClr val="0093A8"/>
      </a:accent1>
      <a:accent2>
        <a:srgbClr val="A2BF37"/>
      </a:accent2>
      <a:accent3>
        <a:srgbClr val="F4D018"/>
      </a:accent3>
      <a:accent4>
        <a:srgbClr val="6CB5B6"/>
      </a:accent4>
      <a:accent5>
        <a:srgbClr val="DF9920"/>
      </a:accent5>
      <a:accent6>
        <a:srgbClr val="C73429"/>
      </a:accent6>
      <a:hlink>
        <a:srgbClr val="CA4470"/>
      </a:hlink>
      <a:folHlink>
        <a:srgbClr val="7642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ema">
  <a:themeElements>
    <a:clrScheme name="Helsedirektoratet">
      <a:dk1>
        <a:sysClr val="windowText" lastClr="000000"/>
      </a:dk1>
      <a:lt1>
        <a:sysClr val="window" lastClr="FFFFFF"/>
      </a:lt1>
      <a:dk2>
        <a:srgbClr val="004E66"/>
      </a:dk2>
      <a:lt2>
        <a:srgbClr val="AEABA8"/>
      </a:lt2>
      <a:accent1>
        <a:srgbClr val="0093A8"/>
      </a:accent1>
      <a:accent2>
        <a:srgbClr val="A2BF37"/>
      </a:accent2>
      <a:accent3>
        <a:srgbClr val="F4D018"/>
      </a:accent3>
      <a:accent4>
        <a:srgbClr val="6CB5B6"/>
      </a:accent4>
      <a:accent5>
        <a:srgbClr val="DF9920"/>
      </a:accent5>
      <a:accent6>
        <a:srgbClr val="C73429"/>
      </a:accent6>
      <a:hlink>
        <a:srgbClr val="CA4470"/>
      </a:hlink>
      <a:folHlink>
        <a:srgbClr val="7642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-tema">
  <a:themeElements>
    <a:clrScheme name="Helsedirektoratet">
      <a:dk1>
        <a:sysClr val="windowText" lastClr="000000"/>
      </a:dk1>
      <a:lt1>
        <a:sysClr val="window" lastClr="FFFFFF"/>
      </a:lt1>
      <a:dk2>
        <a:srgbClr val="004E66"/>
      </a:dk2>
      <a:lt2>
        <a:srgbClr val="AEABA8"/>
      </a:lt2>
      <a:accent1>
        <a:srgbClr val="0093A8"/>
      </a:accent1>
      <a:accent2>
        <a:srgbClr val="A2BF37"/>
      </a:accent2>
      <a:accent3>
        <a:srgbClr val="F4D018"/>
      </a:accent3>
      <a:accent4>
        <a:srgbClr val="6CB5B6"/>
      </a:accent4>
      <a:accent5>
        <a:srgbClr val="DF9920"/>
      </a:accent5>
      <a:accent6>
        <a:srgbClr val="C73429"/>
      </a:accent6>
      <a:hlink>
        <a:srgbClr val="CA4470"/>
      </a:hlink>
      <a:folHlink>
        <a:srgbClr val="7642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Emne_0 xmlns="752a8829-179a-4f4c-8b19-d1dcd1ff173a">
      <Terms xmlns="http://schemas.microsoft.com/office/infopath/2007/PartnerControls">
        <TermInfo xmlns="http://schemas.microsoft.com/office/infopath/2007/PartnerControls">
          <TermName xmlns="http://schemas.microsoft.com/office/infopath/2007/PartnerControls">Grafisk profil</TermName>
          <TermId xmlns="http://schemas.microsoft.com/office/infopath/2007/PartnerControls">8b3de0e9-5946-413e-981b-ecad93a20478</TermId>
        </TermInfo>
        <TermInfo xmlns="http://schemas.microsoft.com/office/infopath/2007/PartnerControls">
          <TermName xmlns="http://schemas.microsoft.com/office/infopath/2007/PartnerControls">Kommunikasjon</TermName>
          <TermId xmlns="http://schemas.microsoft.com/office/infopath/2007/PartnerControls">cce130eb-764d-4146-b232-9ffcb2f7b354</TermId>
        </TermInfo>
        <TermInfo xmlns="http://schemas.microsoft.com/office/infopath/2007/PartnerControls">
          <TermName xmlns="http://schemas.microsoft.com/office/infopath/2007/PartnerControls">Organisasjon</TermName>
          <TermId xmlns="http://schemas.microsoft.com/office/infopath/2007/PartnerControls">f9203a40-f534-4973-b57b-0c312a8fde7f</TermId>
        </TermInfo>
      </Terms>
    </DokumentEmne_0>
    <TaxCatchAll xmlns="5e264578-e33b-4e67-8590-bebb1778ca2b">
      <Value>62</Value>
      <Value>6</Value>
      <Value>115</Value>
      <Value>81</Value>
    </TaxCatchAll>
    <DokumentKategori_0 xmlns="752a8829-179a-4f4c-8b19-d1dcd1ff173a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Maler</TermName>
          <TermId xmlns="http://schemas.microsoft.com/office/infopath/2007/PartnerControls">2f421c41-62ab-418a-b7cd-6404851cde81</TermId>
        </TermInfo>
      </Terms>
    </DokumentKategori_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HDirDokument" ma:contentTypeID="0x010100635224AAC44B4FF9A80043B4F3583209007065CAB898595644AA00D91454922EDE" ma:contentTypeVersion="0" ma:contentTypeDescription="HDirDokument innholdstype for Helsedirektoratet" ma:contentTypeScope="" ma:versionID="fd4fabb4de7372137d474684564cf127">
  <xsd:schema xmlns:xsd="http://www.w3.org/2001/XMLSchema" xmlns:xs="http://www.w3.org/2001/XMLSchema" xmlns:p="http://schemas.microsoft.com/office/2006/metadata/properties" xmlns:ns2="752a8829-179a-4f4c-8b19-d1dcd1ff173a" xmlns:ns3="5e264578-e33b-4e67-8590-bebb1778ca2b" targetNamespace="http://schemas.microsoft.com/office/2006/metadata/properties" ma:root="true" ma:fieldsID="2a5040d78c26d968d60046b4536130e5" ns2:_="" ns3:_="">
    <xsd:import namespace="752a8829-179a-4f4c-8b19-d1dcd1ff173a"/>
    <xsd:import namespace="5e264578-e33b-4e67-8590-bebb1778ca2b"/>
    <xsd:element name="properties">
      <xsd:complexType>
        <xsd:sequence>
          <xsd:element name="documentManagement">
            <xsd:complexType>
              <xsd:all>
                <xsd:element ref="ns2:DokumentEmne_0" minOccurs="0"/>
                <xsd:element ref="ns3:TaxCatchAll" minOccurs="0"/>
                <xsd:element ref="ns3:TaxCatchAllLabel" minOccurs="0"/>
                <xsd:element ref="ns2:DokumentKategori_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a8829-179a-4f4c-8b19-d1dcd1ff173a" elementFormDefault="qualified">
    <xsd:import namespace="http://schemas.microsoft.com/office/2006/documentManagement/types"/>
    <xsd:import namespace="http://schemas.microsoft.com/office/infopath/2007/PartnerControls"/>
    <xsd:element name="DokumentEmne_0" ma:index="8" nillable="true" ma:taxonomy="true" ma:internalName="DokumentEmne_0" ma:taxonomyFieldName="DokumentEmne" ma:displayName="DokumentEmne" ma:default="" ma:fieldId="{fee567c8-5b2b-4f4a-ab33-5beb0b80341f}" ma:taxonomyMulti="true" ma:sspId="42364208-4197-49e3-8c61-0c0105595c27" ma:termSetId="bac22cf1-9b2f-4aa8-84ef-441e70423c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kumentKategori_0" ma:index="12" nillable="true" ma:taxonomy="true" ma:internalName="DokumentKategori_0" ma:taxonomyFieldName="DokumentKategori" ma:displayName="DokumentKategori" ma:default="" ma:fieldId="{514d770c-1d20-4e1e-ad56-63c024df24eb}" ma:sspId="42364208-4197-49e3-8c61-0c0105595c27" ma:termSetId="536a0501-a8ad-4d51-97ff-7ec14b59b41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64578-e33b-4e67-8590-bebb1778ca2b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Global taksonomikolonne" ma:hidden="true" ma:list="{545b6e8e-24e8-4abd-8bce-6b0597a4084f}" ma:internalName="TaxCatchAll" ma:showField="CatchAllData" ma:web="5e264578-e33b-4e67-8590-bebb1778ca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Global taksonomikolonne1" ma:hidden="true" ma:list="{545b6e8e-24e8-4abd-8bce-6b0597a4084f}" ma:internalName="TaxCatchAllLabel" ma:readOnly="true" ma:showField="CatchAllDataLabel" ma:web="5e264578-e33b-4e67-8590-bebb1778ca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392C8D-45BF-4A4A-8D06-080727B52645}">
  <ds:schemaRefs>
    <ds:schemaRef ds:uri="http://purl.org/dc/terms/"/>
    <ds:schemaRef ds:uri="http://schemas.microsoft.com/office/2006/documentManagement/types"/>
    <ds:schemaRef ds:uri="5e264578-e33b-4e67-8590-bebb1778ca2b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752a8829-179a-4f4c-8b19-d1dcd1ff173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DD42615-ABA4-46AC-87AB-3D5ED97597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F2FDB4-AE33-4BF6-B219-AF5E3E45E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2a8829-179a-4f4c-8b19-d1dcd1ff173a"/>
    <ds:schemaRef ds:uri="5e264578-e33b-4e67-8590-bebb1778ca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1150</Words>
  <Application>Microsoft Office PowerPoint</Application>
  <PresentationFormat>Skjermfremvisning (4:3)</PresentationFormat>
  <Paragraphs>126</Paragraphs>
  <Slides>10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1_Office-tema</vt:lpstr>
      <vt:lpstr>2_Office-tema</vt:lpstr>
      <vt:lpstr>3_Office-tema</vt:lpstr>
      <vt:lpstr>Interesseorganisasjoner som inkluderer hele befolkningen</vt:lpstr>
      <vt:lpstr>Nasjonal strategi om innvandreres helse 2013-2017</vt:lpstr>
      <vt:lpstr>Likeverdige helse- og omsorgstjenester</vt:lpstr>
      <vt:lpstr>God helse for alle</vt:lpstr>
      <vt:lpstr>Kunnskap hos helse- og omsorgspersonell</vt:lpstr>
      <vt:lpstr>Tilrettelegging av kommunikasjon via tolk</vt:lpstr>
      <vt:lpstr>Brukermedvirkning og representasjon</vt:lpstr>
      <vt:lpstr>Identifikasjon og gjenkjennelse</vt:lpstr>
      <vt:lpstr>Kunnskap og informasjon</vt:lpstr>
      <vt:lpstr>Vi er et stykke på vei…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Presentasjonsmal PowerPoint</dc:title>
  <dc:creator>Stian Berger</dc:creator>
  <cp:lastModifiedBy>Tone L Hammerlund</cp:lastModifiedBy>
  <cp:revision>118</cp:revision>
  <cp:lastPrinted>2014-11-27T14:12:32Z</cp:lastPrinted>
  <dcterms:created xsi:type="dcterms:W3CDTF">2012-10-03T09:57:03Z</dcterms:created>
  <dcterms:modified xsi:type="dcterms:W3CDTF">2014-12-01T10:06:39Z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0x010100635224AAC44B4FF9A80043B4F3583209007065CAB898595644AA00D91454922EDE</vt:lpwstr>
  </property>
  <property fmtid="{D5CDD505-2E9C-101B-9397-08002B2CF9AE}" pid="3" name="DokumentEmne">
    <vt:lpwstr>115;#Grafisk profil|8b3de0e9-5946-413e-981b-ecad93a20478;#81;#Kommunikasjon|cce130eb-764d-4146-b232-9ffcb2f7b354;#62;#Organisasjon|f9203a40-f534-4973-b57b-0c312a8fde7f</vt:lpwstr>
  </property>
  <property fmtid="{D5CDD505-2E9C-101B-9397-08002B2CF9AE}" pid="4" name="DokumentKategori">
    <vt:lpwstr>6;#Maler|2f421c41-62ab-418a-b7cd-6404851cde81</vt:lpwstr>
  </property>
</Properties>
</file>